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313" r:id="rId3"/>
    <p:sldId id="316" r:id="rId4"/>
    <p:sldId id="314" r:id="rId5"/>
    <p:sldId id="315" r:id="rId6"/>
    <p:sldId id="257" r:id="rId7"/>
    <p:sldId id="258" r:id="rId8"/>
    <p:sldId id="259" r:id="rId9"/>
    <p:sldId id="281" r:id="rId10"/>
    <p:sldId id="279" r:id="rId11"/>
    <p:sldId id="287" r:id="rId12"/>
    <p:sldId id="288" r:id="rId13"/>
    <p:sldId id="289" r:id="rId14"/>
    <p:sldId id="282" r:id="rId15"/>
    <p:sldId id="283" r:id="rId16"/>
    <p:sldId id="310" r:id="rId17"/>
    <p:sldId id="284" r:id="rId18"/>
    <p:sldId id="302" r:id="rId19"/>
    <p:sldId id="303" r:id="rId20"/>
    <p:sldId id="267" r:id="rId21"/>
    <p:sldId id="270" r:id="rId22"/>
    <p:sldId id="307" r:id="rId23"/>
    <p:sldId id="308" r:id="rId24"/>
    <p:sldId id="295" r:id="rId25"/>
    <p:sldId id="292" r:id="rId26"/>
    <p:sldId id="306" r:id="rId27"/>
    <p:sldId id="312" r:id="rId28"/>
    <p:sldId id="309" r:id="rId29"/>
    <p:sldId id="285" r:id="rId30"/>
    <p:sldId id="311" r:id="rId31"/>
    <p:sldId id="272" r:id="rId32"/>
  </p:sldIdLst>
  <p:sldSz cx="12192000" cy="6858000"/>
  <p:notesSz cx="6889750" cy="1002188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63" d="100"/>
          <a:sy n="63" d="100"/>
        </p:scale>
        <p:origin x="77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u-RU" b="1" baseline="0" dirty="0"/>
              <a:t>Диаграмма. 1 - </a:t>
            </a:r>
            <a:r>
              <a:rPr lang="ru-RU" sz="1600" b="1" baseline="0" dirty="0"/>
              <a:t>Популярность среди израильтян темы российско-украинского военного конфликта </a:t>
            </a:r>
          </a:p>
          <a:p>
            <a:pPr>
              <a:defRPr/>
            </a:pPr>
            <a:r>
              <a:rPr lang="ru-RU" sz="1600" b="1" baseline="0" dirty="0"/>
              <a:t>(распределение по возрасту)</a:t>
            </a:r>
            <a:endParaRPr lang="ru-RU" sz="1600" dirty="0"/>
          </a:p>
        </c:rich>
      </c:tx>
      <c:layout>
        <c:manualLayout>
          <c:xMode val="edge"/>
          <c:yMode val="edge"/>
          <c:x val="0.15811657235610724"/>
          <c:y val="4.751951402723798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3.7105169018126355E-2"/>
          <c:y val="0.26663372104439803"/>
          <c:w val="0.90205695393916996"/>
          <c:h val="0.41715448404105782"/>
        </c:manualLayout>
      </c:layout>
      <c:lineChart>
        <c:grouping val="standard"/>
        <c:varyColors val="0"/>
        <c:ser>
          <c:idx val="0"/>
          <c:order val="0"/>
          <c:tx>
            <c:strRef>
              <c:f>Лист1!$B$1</c:f>
              <c:strCache>
                <c:ptCount val="1"/>
                <c:pt idx="0">
                  <c:v>∑ вариантов   «Часто слежу», «Постоянно слежу»</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17-30 лет</c:v>
                </c:pt>
                <c:pt idx="1">
                  <c:v>31-49 лет</c:v>
                </c:pt>
                <c:pt idx="2">
                  <c:v>50--64 лет</c:v>
                </c:pt>
                <c:pt idx="3">
                  <c:v> 65+ лет</c:v>
                </c:pt>
              </c:strCache>
            </c:strRef>
          </c:cat>
          <c:val>
            <c:numRef>
              <c:f>Лист1!$B$2:$B$5</c:f>
              <c:numCache>
                <c:formatCode>General</c:formatCode>
                <c:ptCount val="4"/>
                <c:pt idx="0">
                  <c:v>35</c:v>
                </c:pt>
                <c:pt idx="1">
                  <c:v>39</c:v>
                </c:pt>
                <c:pt idx="2">
                  <c:v>45</c:v>
                </c:pt>
                <c:pt idx="3">
                  <c:v>54</c:v>
                </c:pt>
              </c:numCache>
            </c:numRef>
          </c:val>
          <c:smooth val="0"/>
          <c:extLst>
            <c:ext xmlns:c16="http://schemas.microsoft.com/office/drawing/2014/chart" uri="{C3380CC4-5D6E-409C-BE32-E72D297353CC}">
              <c16:uniqueId val="{00000000-7D91-475F-AE4F-1AACE8691113}"/>
            </c:ext>
          </c:extLst>
        </c:ser>
        <c:ser>
          <c:idx val="1"/>
          <c:order val="1"/>
          <c:tx>
            <c:strRef>
              <c:f>Лист1!$C$1</c:f>
              <c:strCache>
                <c:ptCount val="1"/>
                <c:pt idx="0">
                  <c:v>∑ вариантов   «Не слежу», «Иногда слежу"</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17-30 лет</c:v>
                </c:pt>
                <c:pt idx="1">
                  <c:v>31-49 лет</c:v>
                </c:pt>
                <c:pt idx="2">
                  <c:v>50--64 лет</c:v>
                </c:pt>
                <c:pt idx="3">
                  <c:v> 65+ лет</c:v>
                </c:pt>
              </c:strCache>
            </c:strRef>
          </c:cat>
          <c:val>
            <c:numRef>
              <c:f>Лист1!$C$2:$C$5</c:f>
              <c:numCache>
                <c:formatCode>General</c:formatCode>
                <c:ptCount val="4"/>
                <c:pt idx="0">
                  <c:v>65</c:v>
                </c:pt>
                <c:pt idx="1">
                  <c:v>61</c:v>
                </c:pt>
                <c:pt idx="2">
                  <c:v>54</c:v>
                </c:pt>
                <c:pt idx="3">
                  <c:v>46</c:v>
                </c:pt>
              </c:numCache>
            </c:numRef>
          </c:val>
          <c:smooth val="0"/>
          <c:extLst>
            <c:ext xmlns:c16="http://schemas.microsoft.com/office/drawing/2014/chart" uri="{C3380CC4-5D6E-409C-BE32-E72D297353CC}">
              <c16:uniqueId val="{00000001-7D91-475F-AE4F-1AACE8691113}"/>
            </c:ext>
          </c:extLst>
        </c:ser>
        <c:ser>
          <c:idx val="2"/>
          <c:order val="2"/>
          <c:tx>
            <c:strRef>
              <c:f>Лист1!$D$1</c:f>
              <c:strCache>
                <c:ptCount val="1"/>
                <c:pt idx="0">
                  <c:v>Столбец1</c:v>
                </c:pt>
              </c:strCache>
            </c:strRef>
          </c:tx>
          <c:spPr>
            <a:ln w="28575" cap="rnd">
              <a:solidFill>
                <a:schemeClr val="accent3"/>
              </a:solidFill>
              <a:round/>
            </a:ln>
            <a:effectLst/>
          </c:spPr>
          <c:marker>
            <c:symbol val="none"/>
          </c:marker>
          <c:cat>
            <c:strRef>
              <c:f>Лист1!$A$2:$A$5</c:f>
              <c:strCache>
                <c:ptCount val="4"/>
                <c:pt idx="0">
                  <c:v>17-30 лет</c:v>
                </c:pt>
                <c:pt idx="1">
                  <c:v>31-49 лет</c:v>
                </c:pt>
                <c:pt idx="2">
                  <c:v>50--64 лет</c:v>
                </c:pt>
                <c:pt idx="3">
                  <c:v> 65+ лет</c:v>
                </c:pt>
              </c:strCache>
            </c:strRef>
          </c:cat>
          <c:val>
            <c:numRef>
              <c:f>Лист1!$D$2:$D$5</c:f>
              <c:numCache>
                <c:formatCode>General</c:formatCode>
                <c:ptCount val="4"/>
              </c:numCache>
            </c:numRef>
          </c:val>
          <c:smooth val="0"/>
          <c:extLst>
            <c:ext xmlns:c16="http://schemas.microsoft.com/office/drawing/2014/chart" uri="{C3380CC4-5D6E-409C-BE32-E72D297353CC}">
              <c16:uniqueId val="{00000002-7D91-475F-AE4F-1AACE8691113}"/>
            </c:ext>
          </c:extLst>
        </c:ser>
        <c:dLbls>
          <c:showLegendKey val="0"/>
          <c:showVal val="0"/>
          <c:showCatName val="0"/>
          <c:showSerName val="0"/>
          <c:showPercent val="0"/>
          <c:showBubbleSize val="0"/>
        </c:dLbls>
        <c:smooth val="0"/>
        <c:axId val="318300408"/>
        <c:axId val="319294896"/>
      </c:lineChart>
      <c:catAx>
        <c:axId val="318300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319294896"/>
        <c:crosses val="autoZero"/>
        <c:auto val="1"/>
        <c:lblAlgn val="ctr"/>
        <c:lblOffset val="100"/>
        <c:noMultiLvlLbl val="0"/>
      </c:catAx>
      <c:valAx>
        <c:axId val="31929489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18300408"/>
        <c:crosses val="autoZero"/>
        <c:crossBetween val="between"/>
      </c:valAx>
      <c:spPr>
        <a:noFill/>
        <a:ln>
          <a:noFill/>
        </a:ln>
        <a:effectLst/>
      </c:spPr>
    </c:plotArea>
    <c:legend>
      <c:legendPos val="b"/>
      <c:legendEntry>
        <c:idx val="2"/>
        <c:delete val="1"/>
      </c:legendEntry>
      <c:layout>
        <c:manualLayout>
          <c:xMode val="edge"/>
          <c:yMode val="edge"/>
          <c:x val="9.7584505220187398E-2"/>
          <c:y val="0.79637991584821999"/>
          <c:w val="0.75998352207116926"/>
          <c:h val="0.1485101189305005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ru-RU" sz="2000" dirty="0"/>
              <a:t>Диаграмма.</a:t>
            </a:r>
            <a:r>
              <a:rPr lang="ru-RU" sz="2000" baseline="0" dirty="0"/>
              <a:t> 2. </a:t>
            </a:r>
            <a:r>
              <a:rPr lang="ru-RU" sz="2000" dirty="0"/>
              <a:t>Представление</a:t>
            </a:r>
            <a:r>
              <a:rPr lang="ru-RU" sz="2000" baseline="0" dirty="0"/>
              <a:t>  израильтян о помощи, которую оказывает Израиль в ситуации российско-украинского вооруженного конфликта  / по уровню образования</a:t>
            </a:r>
            <a:endParaRPr lang="ru-RU" sz="2000" dirty="0"/>
          </a:p>
        </c:rich>
      </c:tx>
      <c:layout>
        <c:manualLayout>
          <c:xMode val="edge"/>
          <c:yMode val="edge"/>
          <c:x val="0.13986331146026704"/>
          <c:y val="0.14885076728123625"/>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46078915135608051"/>
          <c:y val="0.39560185185185187"/>
          <c:w val="0.50865529308836399"/>
          <c:h val="0.37638779527559052"/>
        </c:manualLayout>
      </c:layout>
      <c:barChart>
        <c:barDir val="bar"/>
        <c:grouping val="clustered"/>
        <c:varyColors val="0"/>
        <c:ser>
          <c:idx val="0"/>
          <c:order val="0"/>
          <c:tx>
            <c:strRef>
              <c:f>Лист1!$G$16</c:f>
              <c:strCache>
                <c:ptCount val="1"/>
                <c:pt idx="0">
                  <c:v>Базовое образование</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Лист1!$F$17:$F$22</c:f>
              <c:strCache>
                <c:ptCount val="6"/>
                <c:pt idx="0">
                  <c:v>гуманитарная</c:v>
                </c:pt>
                <c:pt idx="1">
                  <c:v>военная </c:v>
                </c:pt>
                <c:pt idx="2">
                  <c:v>информационная</c:v>
                </c:pt>
                <c:pt idx="3">
                  <c:v>дипломатическая</c:v>
                </c:pt>
                <c:pt idx="4">
                  <c:v> в репатриации и обеспечении условий жизни</c:v>
                </c:pt>
                <c:pt idx="5">
                  <c:v>помощь беженцам</c:v>
                </c:pt>
              </c:strCache>
            </c:strRef>
          </c:cat>
          <c:val>
            <c:numRef>
              <c:f>Лист1!$G$17:$G$22</c:f>
              <c:numCache>
                <c:formatCode>0%</c:formatCode>
                <c:ptCount val="6"/>
                <c:pt idx="0">
                  <c:v>0.69</c:v>
                </c:pt>
                <c:pt idx="1">
                  <c:v>0.08</c:v>
                </c:pt>
                <c:pt idx="2">
                  <c:v>0.08</c:v>
                </c:pt>
                <c:pt idx="3">
                  <c:v>0.23</c:v>
                </c:pt>
                <c:pt idx="4">
                  <c:v>0.46</c:v>
                </c:pt>
                <c:pt idx="5">
                  <c:v>0.46</c:v>
                </c:pt>
              </c:numCache>
            </c:numRef>
          </c:val>
          <c:extLst>
            <c:ext xmlns:c16="http://schemas.microsoft.com/office/drawing/2014/chart" uri="{C3380CC4-5D6E-409C-BE32-E72D297353CC}">
              <c16:uniqueId val="{00000000-8C4A-47DD-845F-4BF35DA140CD}"/>
            </c:ext>
          </c:extLst>
        </c:ser>
        <c:ser>
          <c:idx val="1"/>
          <c:order val="1"/>
          <c:tx>
            <c:strRef>
              <c:f>Лист1!$H$16</c:f>
              <c:strCache>
                <c:ptCount val="1"/>
                <c:pt idx="0">
                  <c:v>Средняя по общему школьному, профессиональному и высшему образованию</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Лист1!$F$17:$F$22</c:f>
              <c:strCache>
                <c:ptCount val="6"/>
                <c:pt idx="0">
                  <c:v>гуманитарная</c:v>
                </c:pt>
                <c:pt idx="1">
                  <c:v>военная </c:v>
                </c:pt>
                <c:pt idx="2">
                  <c:v>информационная</c:v>
                </c:pt>
                <c:pt idx="3">
                  <c:v>дипломатическая</c:v>
                </c:pt>
                <c:pt idx="4">
                  <c:v> в репатриации и обеспечении условий жизни</c:v>
                </c:pt>
                <c:pt idx="5">
                  <c:v>помощь беженцам</c:v>
                </c:pt>
              </c:strCache>
            </c:strRef>
          </c:cat>
          <c:val>
            <c:numRef>
              <c:f>Лист1!$H$17:$H$22</c:f>
              <c:numCache>
                <c:formatCode>0%</c:formatCode>
                <c:ptCount val="6"/>
                <c:pt idx="0">
                  <c:v>0.77</c:v>
                </c:pt>
                <c:pt idx="1">
                  <c:v>0.25</c:v>
                </c:pt>
                <c:pt idx="2">
                  <c:v>0.25</c:v>
                </c:pt>
                <c:pt idx="3">
                  <c:v>0.38</c:v>
                </c:pt>
                <c:pt idx="4">
                  <c:v>0.8</c:v>
                </c:pt>
                <c:pt idx="5">
                  <c:v>0.62</c:v>
                </c:pt>
              </c:numCache>
            </c:numRef>
          </c:val>
          <c:extLst>
            <c:ext xmlns:c16="http://schemas.microsoft.com/office/drawing/2014/chart" uri="{C3380CC4-5D6E-409C-BE32-E72D297353CC}">
              <c16:uniqueId val="{00000001-8C4A-47DD-845F-4BF35DA140CD}"/>
            </c:ext>
          </c:extLst>
        </c:ser>
        <c:dLbls>
          <c:showLegendKey val="0"/>
          <c:showVal val="0"/>
          <c:showCatName val="0"/>
          <c:showSerName val="0"/>
          <c:showPercent val="0"/>
          <c:showBubbleSize val="0"/>
        </c:dLbls>
        <c:gapWidth val="182"/>
        <c:axId val="319528576"/>
        <c:axId val="395704408"/>
      </c:barChart>
      <c:catAx>
        <c:axId val="319528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crossAx val="395704408"/>
        <c:crosses val="autoZero"/>
        <c:auto val="1"/>
        <c:lblAlgn val="ctr"/>
        <c:lblOffset val="100"/>
        <c:noMultiLvlLbl val="0"/>
      </c:catAx>
      <c:valAx>
        <c:axId val="395704408"/>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19528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FD4156F2-AD93-499D-8505-4E5132A6202A}" type="datetimeFigureOut">
              <a:rPr lang="en-US" smtClean="0"/>
              <a:t>5/9/2023</a:t>
            </a:fld>
            <a:endParaRPr lang="en-US"/>
          </a:p>
        </p:txBody>
      </p:sp>
      <p:sp>
        <p:nvSpPr>
          <p:cNvPr id="4" name="Образ слайда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8975" y="4822825"/>
            <a:ext cx="5511800" cy="3946525"/>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9520238"/>
            <a:ext cx="2986088" cy="50165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902075" y="9520238"/>
            <a:ext cx="2986088" cy="501650"/>
          </a:xfrm>
          <a:prstGeom prst="rect">
            <a:avLst/>
          </a:prstGeom>
        </p:spPr>
        <p:txBody>
          <a:bodyPr vert="horz" lIns="91440" tIns="45720" rIns="91440" bIns="45720" rtlCol="0" anchor="b"/>
          <a:lstStyle>
            <a:lvl1pPr algn="r">
              <a:defRPr sz="1200"/>
            </a:lvl1pPr>
          </a:lstStyle>
          <a:p>
            <a:fld id="{4BF55722-3FE5-470D-B68A-4D3ADAE433A1}" type="slidenum">
              <a:rPr lang="en-US" smtClean="0"/>
              <a:t>‹#›</a:t>
            </a:fld>
            <a:endParaRPr lang="en-US"/>
          </a:p>
        </p:txBody>
      </p:sp>
    </p:spTree>
    <p:extLst>
      <p:ext uri="{BB962C8B-B14F-4D97-AF65-F5344CB8AC3E}">
        <p14:creationId xmlns:p14="http://schemas.microsoft.com/office/powerpoint/2010/main" val="2862542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80B970C7-64EB-4476-AE04-AAE3BB94E9F1}" type="datetime1">
              <a:rPr lang="ru-RU" smtClean="0"/>
              <a:t>09.05.2023</a:t>
            </a:fld>
            <a:endParaRPr lang="ru-RU"/>
          </a:p>
        </p:txBody>
      </p:sp>
      <p:sp>
        <p:nvSpPr>
          <p:cNvPr id="5" name="Нижний колонтитул 4"/>
          <p:cNvSpPr>
            <a:spLocks noGrp="1"/>
          </p:cNvSpPr>
          <p:nvPr>
            <p:ph type="ftr" sz="quarter" idx="11"/>
          </p:nvPr>
        </p:nvSpPr>
        <p:spPr/>
        <p:txBody>
          <a:bodyPr/>
          <a:lstStyle/>
          <a:p>
            <a:r>
              <a:rPr lang="he-IL"/>
              <a:t>דור מוריה</a:t>
            </a:r>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6107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E0CF8D2-FD6E-46E9-9170-7893EFFAA33A}" type="datetime1">
              <a:rPr lang="ru-RU" smtClean="0"/>
              <a:t>09.05.2023</a:t>
            </a:fld>
            <a:endParaRPr lang="ru-RU"/>
          </a:p>
        </p:txBody>
      </p:sp>
      <p:sp>
        <p:nvSpPr>
          <p:cNvPr id="5" name="Нижний колонтитул 4"/>
          <p:cNvSpPr>
            <a:spLocks noGrp="1"/>
          </p:cNvSpPr>
          <p:nvPr>
            <p:ph type="ftr" sz="quarter" idx="11"/>
          </p:nvPr>
        </p:nvSpPr>
        <p:spPr/>
        <p:txBody>
          <a:bodyPr/>
          <a:lstStyle/>
          <a:p>
            <a:r>
              <a:rPr lang="he-IL"/>
              <a:t>דור מוריה</a:t>
            </a:r>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06572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69D5F47-C724-4EF1-8D64-F4E7D9949D8A}" type="datetime1">
              <a:rPr lang="ru-RU" smtClean="0"/>
              <a:t>09.05.2023</a:t>
            </a:fld>
            <a:endParaRPr lang="ru-RU"/>
          </a:p>
        </p:txBody>
      </p:sp>
      <p:sp>
        <p:nvSpPr>
          <p:cNvPr id="5" name="Нижний колонтитул 4"/>
          <p:cNvSpPr>
            <a:spLocks noGrp="1"/>
          </p:cNvSpPr>
          <p:nvPr>
            <p:ph type="ftr" sz="quarter" idx="11"/>
          </p:nvPr>
        </p:nvSpPr>
        <p:spPr/>
        <p:txBody>
          <a:bodyPr/>
          <a:lstStyle/>
          <a:p>
            <a:r>
              <a:rPr lang="he-IL"/>
              <a:t>דור מוריה</a:t>
            </a:r>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81226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1E7EEA8-A9D8-4DA2-B2CF-86A3864CFCA6}" type="datetime1">
              <a:rPr lang="ru-RU" smtClean="0"/>
              <a:t>09.05.2023</a:t>
            </a:fld>
            <a:endParaRPr lang="ru-RU"/>
          </a:p>
        </p:txBody>
      </p:sp>
      <p:sp>
        <p:nvSpPr>
          <p:cNvPr id="5" name="Нижний колонтитул 4"/>
          <p:cNvSpPr>
            <a:spLocks noGrp="1"/>
          </p:cNvSpPr>
          <p:nvPr>
            <p:ph type="ftr" sz="quarter" idx="11"/>
          </p:nvPr>
        </p:nvSpPr>
        <p:spPr/>
        <p:txBody>
          <a:bodyPr/>
          <a:lstStyle/>
          <a:p>
            <a:r>
              <a:rPr lang="he-IL"/>
              <a:t>דור מוריה</a:t>
            </a:r>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70371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F616B59-911A-4C4A-B3A1-F8F2C93F08ED}" type="datetime1">
              <a:rPr lang="ru-RU" smtClean="0"/>
              <a:t>09.05.2023</a:t>
            </a:fld>
            <a:endParaRPr lang="ru-RU"/>
          </a:p>
        </p:txBody>
      </p:sp>
      <p:sp>
        <p:nvSpPr>
          <p:cNvPr id="5" name="Нижний колонтитул 4"/>
          <p:cNvSpPr>
            <a:spLocks noGrp="1"/>
          </p:cNvSpPr>
          <p:nvPr>
            <p:ph type="ftr" sz="quarter" idx="11"/>
          </p:nvPr>
        </p:nvSpPr>
        <p:spPr/>
        <p:txBody>
          <a:bodyPr/>
          <a:lstStyle/>
          <a:p>
            <a:r>
              <a:rPr lang="he-IL"/>
              <a:t>דור מוריה</a:t>
            </a:r>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407636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6A4A9BC-CCB8-4EA1-A4CF-3077E831C977}" type="datetime1">
              <a:rPr lang="ru-RU" smtClean="0"/>
              <a:t>09.05.2023</a:t>
            </a:fld>
            <a:endParaRPr lang="ru-RU"/>
          </a:p>
        </p:txBody>
      </p:sp>
      <p:sp>
        <p:nvSpPr>
          <p:cNvPr id="6" name="Нижний колонтитул 5"/>
          <p:cNvSpPr>
            <a:spLocks noGrp="1"/>
          </p:cNvSpPr>
          <p:nvPr>
            <p:ph type="ftr" sz="quarter" idx="11"/>
          </p:nvPr>
        </p:nvSpPr>
        <p:spPr/>
        <p:txBody>
          <a:bodyPr/>
          <a:lstStyle/>
          <a:p>
            <a:r>
              <a:rPr lang="he-IL"/>
              <a:t>דור מוריה</a:t>
            </a:r>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62576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6D75495-AC57-49EF-A7B5-CF44D38D710F}" type="datetime1">
              <a:rPr lang="ru-RU" smtClean="0"/>
              <a:t>09.05.2023</a:t>
            </a:fld>
            <a:endParaRPr lang="ru-RU"/>
          </a:p>
        </p:txBody>
      </p:sp>
      <p:sp>
        <p:nvSpPr>
          <p:cNvPr id="8" name="Нижний колонтитул 7"/>
          <p:cNvSpPr>
            <a:spLocks noGrp="1"/>
          </p:cNvSpPr>
          <p:nvPr>
            <p:ph type="ftr" sz="quarter" idx="11"/>
          </p:nvPr>
        </p:nvSpPr>
        <p:spPr/>
        <p:txBody>
          <a:bodyPr/>
          <a:lstStyle/>
          <a:p>
            <a:r>
              <a:rPr lang="he-IL"/>
              <a:t>דור מוריה</a:t>
            </a:r>
            <a:endParaRPr lang="ru-RU"/>
          </a:p>
        </p:txBody>
      </p:sp>
      <p:sp>
        <p:nvSpPr>
          <p:cNvPr id="9" name="Номер слайда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800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1D84AE2-308E-45E7-835D-2EC20027711C}" type="datetime1">
              <a:rPr lang="ru-RU" smtClean="0"/>
              <a:t>09.05.2023</a:t>
            </a:fld>
            <a:endParaRPr lang="ru-RU"/>
          </a:p>
        </p:txBody>
      </p:sp>
      <p:sp>
        <p:nvSpPr>
          <p:cNvPr id="4" name="Нижний колонтитул 3"/>
          <p:cNvSpPr>
            <a:spLocks noGrp="1"/>
          </p:cNvSpPr>
          <p:nvPr>
            <p:ph type="ftr" sz="quarter" idx="11"/>
          </p:nvPr>
        </p:nvSpPr>
        <p:spPr/>
        <p:txBody>
          <a:bodyPr/>
          <a:lstStyle/>
          <a:p>
            <a:r>
              <a:rPr lang="he-IL"/>
              <a:t>דור מוריה</a:t>
            </a:r>
            <a:endParaRPr lang="ru-RU"/>
          </a:p>
        </p:txBody>
      </p:sp>
      <p:sp>
        <p:nvSpPr>
          <p:cNvPr id="5" name="Номер слайда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2953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1C01B4-6AE4-47D0-B2C4-DA81579D26D0}" type="datetime1">
              <a:rPr lang="ru-RU" smtClean="0"/>
              <a:t>09.05.2023</a:t>
            </a:fld>
            <a:endParaRPr lang="ru-RU"/>
          </a:p>
        </p:txBody>
      </p:sp>
      <p:sp>
        <p:nvSpPr>
          <p:cNvPr id="3" name="Нижний колонтитул 2"/>
          <p:cNvSpPr>
            <a:spLocks noGrp="1"/>
          </p:cNvSpPr>
          <p:nvPr>
            <p:ph type="ftr" sz="quarter" idx="11"/>
          </p:nvPr>
        </p:nvSpPr>
        <p:spPr/>
        <p:txBody>
          <a:bodyPr/>
          <a:lstStyle/>
          <a:p>
            <a:r>
              <a:rPr lang="he-IL"/>
              <a:t>דור מוריה</a:t>
            </a:r>
            <a:endParaRPr lang="ru-RU"/>
          </a:p>
        </p:txBody>
      </p:sp>
      <p:sp>
        <p:nvSpPr>
          <p:cNvPr id="4" name="Номер слайда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887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017D06F-6AE9-42C5-B04B-60F6144B86BD}" type="datetime1">
              <a:rPr lang="ru-RU" smtClean="0"/>
              <a:t>09.05.2023</a:t>
            </a:fld>
            <a:endParaRPr lang="ru-RU"/>
          </a:p>
        </p:txBody>
      </p:sp>
      <p:sp>
        <p:nvSpPr>
          <p:cNvPr id="6" name="Нижний колонтитул 5"/>
          <p:cNvSpPr>
            <a:spLocks noGrp="1"/>
          </p:cNvSpPr>
          <p:nvPr>
            <p:ph type="ftr" sz="quarter" idx="11"/>
          </p:nvPr>
        </p:nvSpPr>
        <p:spPr/>
        <p:txBody>
          <a:bodyPr/>
          <a:lstStyle/>
          <a:p>
            <a:r>
              <a:rPr lang="he-IL"/>
              <a:t>דור מוריה</a:t>
            </a:r>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6656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71D5D43-EDE6-454B-9B19-9576EC976710}" type="datetime1">
              <a:rPr lang="ru-RU" smtClean="0"/>
              <a:t>09.05.2023</a:t>
            </a:fld>
            <a:endParaRPr lang="ru-RU"/>
          </a:p>
        </p:txBody>
      </p:sp>
      <p:sp>
        <p:nvSpPr>
          <p:cNvPr id="6" name="Нижний колонтитул 5"/>
          <p:cNvSpPr>
            <a:spLocks noGrp="1"/>
          </p:cNvSpPr>
          <p:nvPr>
            <p:ph type="ftr" sz="quarter" idx="11"/>
          </p:nvPr>
        </p:nvSpPr>
        <p:spPr/>
        <p:txBody>
          <a:bodyPr/>
          <a:lstStyle/>
          <a:p>
            <a:r>
              <a:rPr lang="he-IL"/>
              <a:t>דור מוריה</a:t>
            </a:r>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13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7D16B-9DF3-471C-8561-A2C1E80AC006}" type="datetime1">
              <a:rPr lang="ru-RU" smtClean="0"/>
              <a:t>09.05.2023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a:t>דור מוריה</a:t>
            </a: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315497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r-moriah.org.il/" TargetMode="External"/><Relationship Id="rId2" Type="http://schemas.openxmlformats.org/officeDocument/2006/relationships/hyperlink" Target="http://www.maagar-mochot.co.i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or-moriah.org.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72613" y="3000652"/>
            <a:ext cx="10446773" cy="1932260"/>
          </a:xfrm>
        </p:spPr>
        <p:txBody>
          <a:bodyPr anchor="ctr">
            <a:normAutofit/>
          </a:bodyPr>
          <a:lstStyle/>
          <a:p>
            <a:r>
              <a:rPr lang="ru-RU" sz="3600" dirty="0">
                <a:cs typeface="Calibri Light"/>
              </a:rPr>
              <a:t>Отношение израильтян </a:t>
            </a:r>
            <a:br>
              <a:rPr lang="ru-RU" sz="3600" dirty="0">
                <a:cs typeface="Calibri Light"/>
              </a:rPr>
            </a:br>
            <a:r>
              <a:rPr lang="ru-RU" sz="3600" dirty="0">
                <a:cs typeface="Calibri Light"/>
              </a:rPr>
              <a:t>к российско-украинскому вооруженному конфликту </a:t>
            </a:r>
            <a:br>
              <a:rPr lang="ru-RU" sz="3600" dirty="0">
                <a:cs typeface="Calibri Light"/>
              </a:rPr>
            </a:br>
            <a:r>
              <a:rPr lang="ru-RU" sz="3600" dirty="0">
                <a:cs typeface="Calibri Light"/>
              </a:rPr>
              <a:t>и участию в нем государства Израиль</a:t>
            </a:r>
          </a:p>
        </p:txBody>
      </p:sp>
      <p:sp>
        <p:nvSpPr>
          <p:cNvPr id="5" name="Подзаголовок 4">
            <a:extLst>
              <a:ext uri="{FF2B5EF4-FFF2-40B4-BE49-F238E27FC236}">
                <a16:creationId xmlns:a16="http://schemas.microsoft.com/office/drawing/2014/main" id="{54549639-80FB-EE46-B3FE-47E61F659D1D}"/>
              </a:ext>
            </a:extLst>
          </p:cNvPr>
          <p:cNvSpPr>
            <a:spLocks noGrp="1"/>
          </p:cNvSpPr>
          <p:nvPr>
            <p:ph type="subTitle" idx="1"/>
          </p:nvPr>
        </p:nvSpPr>
        <p:spPr>
          <a:xfrm>
            <a:off x="1635760" y="5450889"/>
            <a:ext cx="9168364" cy="683581"/>
          </a:xfrm>
        </p:spPr>
        <p:txBody>
          <a:bodyPr>
            <a:normAutofit/>
          </a:bodyPr>
          <a:lstStyle/>
          <a:p>
            <a:r>
              <a:rPr lang="ru-RU" sz="1600" dirty="0">
                <a:cs typeface="Calibri"/>
              </a:rPr>
              <a:t>Апрель 2023 год</a:t>
            </a:r>
          </a:p>
          <a:p>
            <a:r>
              <a:rPr lang="ru-RU" sz="1600" dirty="0"/>
              <a:t>Тель Авив</a:t>
            </a:r>
          </a:p>
        </p:txBody>
      </p:sp>
      <p:sp>
        <p:nvSpPr>
          <p:cNvPr id="7" name="TextBox 6">
            <a:extLst>
              <a:ext uri="{FF2B5EF4-FFF2-40B4-BE49-F238E27FC236}">
                <a16:creationId xmlns:a16="http://schemas.microsoft.com/office/drawing/2014/main" id="{7B2CF93F-1256-EEEA-D66D-8A95FBDD4712}"/>
              </a:ext>
            </a:extLst>
          </p:cNvPr>
          <p:cNvSpPr txBox="1"/>
          <p:nvPr/>
        </p:nvSpPr>
        <p:spPr>
          <a:xfrm>
            <a:off x="1981199" y="2070757"/>
            <a:ext cx="8229600" cy="523220"/>
          </a:xfrm>
          <a:prstGeom prst="rect">
            <a:avLst/>
          </a:prstGeom>
          <a:noFill/>
        </p:spPr>
        <p:txBody>
          <a:bodyPr wrap="square">
            <a:spAutoFit/>
          </a:bodyPr>
          <a:lstStyle/>
          <a:p>
            <a:pPr algn="ctr"/>
            <a:r>
              <a:rPr lang="ru-RU" sz="2800" dirty="0"/>
              <a:t>Результаты социологического исследования</a:t>
            </a:r>
          </a:p>
        </p:txBody>
      </p:sp>
      <p:pic>
        <p:nvPicPr>
          <p:cNvPr id="6" name="Рисунок 5" descr="Изображение выглядит как логотип&#10;&#10;Автоматически созданное описание">
            <a:extLst>
              <a:ext uri="{FF2B5EF4-FFF2-40B4-BE49-F238E27FC236}">
                <a16:creationId xmlns:a16="http://schemas.microsoft.com/office/drawing/2014/main" id="{326E4696-2829-9A37-7017-5A05E7FE38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7942" y="506843"/>
            <a:ext cx="1524000" cy="1304925"/>
          </a:xfrm>
          <a:prstGeom prst="rect">
            <a:avLst/>
          </a:prstGeom>
        </p:spPr>
      </p:pic>
    </p:spTree>
    <p:extLst>
      <p:ext uri="{BB962C8B-B14F-4D97-AF65-F5344CB8AC3E}">
        <p14:creationId xmlns:p14="http://schemas.microsoft.com/office/powerpoint/2010/main" val="1351651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marL="0" indent="457200" algn="just">
              <a:buNone/>
            </a:pPr>
            <a:r>
              <a:rPr lang="ru-RU" sz="2800" b="1" kern="100" dirty="0">
                <a:latin typeface="Calibri" panose="020F0502020204030204" pitchFamily="34" charset="0"/>
                <a:ea typeface="Calibri" panose="020F0502020204030204" pitchFamily="34" charset="0"/>
                <a:cs typeface="Arial" panose="020B0604020202020204" pitchFamily="34" charset="0"/>
              </a:rPr>
              <a:t>Данные массового анкетного опроса и экспертных  интервью позволяют обосновать следующие положения:</a:t>
            </a:r>
          </a:p>
        </p:txBody>
      </p:sp>
      <p:sp>
        <p:nvSpPr>
          <p:cNvPr id="3" name="Объект 2"/>
          <p:cNvSpPr>
            <a:spLocks noGrp="1"/>
          </p:cNvSpPr>
          <p:nvPr>
            <p:ph idx="1"/>
          </p:nvPr>
        </p:nvSpPr>
        <p:spPr>
          <a:xfrm>
            <a:off x="762000" y="1690688"/>
            <a:ext cx="10515600" cy="4898648"/>
          </a:xfrm>
        </p:spPr>
        <p:txBody>
          <a:bodyPr>
            <a:normAutofit fontScale="70000" lnSpcReduction="20000"/>
          </a:bodyPr>
          <a:lstStyle/>
          <a:p>
            <a:pPr marL="0" indent="0" algn="just">
              <a:buNone/>
            </a:pPr>
            <a:endParaRPr lang="ru-RU" kern="100" dirty="0">
              <a:latin typeface="Calibri" panose="020F0502020204030204" pitchFamily="34" charset="0"/>
              <a:ea typeface="Calibri" panose="020F0502020204030204" pitchFamily="34" charset="0"/>
              <a:cs typeface="Arial" panose="020B0604020202020204" pitchFamily="34" charset="0"/>
            </a:endParaRPr>
          </a:p>
          <a:p>
            <a:pPr algn="just"/>
            <a:r>
              <a:rPr lang="ru-RU" sz="3600" kern="100" dirty="0">
                <a:latin typeface="Calibri" panose="020F0502020204030204" pitchFamily="34" charset="0"/>
                <a:ea typeface="Calibri" panose="020F0502020204030204" pitchFamily="34" charset="0"/>
                <a:cs typeface="Arial" panose="020B0604020202020204" pitchFamily="34" charset="0"/>
              </a:rPr>
              <a:t>Низкая популярность темы российско-украинского конфликта среди израильтян,  обусловлена культурной и географической дистанцией Израиля от российско-украинских проблем;</a:t>
            </a:r>
          </a:p>
          <a:p>
            <a:pPr algn="just"/>
            <a:r>
              <a:rPr lang="ru-RU" sz="3600" kern="100" dirty="0">
                <a:latin typeface="Calibri" panose="020F0502020204030204" pitchFamily="34" charset="0"/>
                <a:ea typeface="Calibri" panose="020F0502020204030204" pitchFamily="34" charset="0"/>
                <a:cs typeface="Arial" panose="020B0604020202020204" pitchFamily="34" charset="0"/>
              </a:rPr>
              <a:t>Отсутствие в официальной позиции Израиля ориентации на поддержку одной из конфликтующих сторон и желание сохранять нейтральную позицию.</a:t>
            </a:r>
          </a:p>
          <a:p>
            <a:pPr algn="just"/>
            <a:r>
              <a:rPr lang="ru-RU" sz="3600" kern="100" dirty="0">
                <a:latin typeface="Calibri" panose="020F0502020204030204" pitchFamily="34" charset="0"/>
                <a:ea typeface="Calibri" panose="020F0502020204030204" pitchFamily="34" charset="0"/>
                <a:cs typeface="Arial" panose="020B0604020202020204" pitchFamily="34" charset="0"/>
              </a:rPr>
              <a:t>Стремление респондентов и экспертов к минимизации участия Израиля в конфликте на стороне одной из стран-участниц.</a:t>
            </a:r>
          </a:p>
          <a:p>
            <a:pPr algn="just"/>
            <a:r>
              <a:rPr lang="ru-RU" sz="3600" kern="100" dirty="0">
                <a:latin typeface="Calibri" panose="020F0502020204030204" pitchFamily="34" charset="0"/>
                <a:ea typeface="Calibri" panose="020F0502020204030204" pitchFamily="34" charset="0"/>
                <a:cs typeface="Arial" panose="020B0604020202020204" pitchFamily="34" charset="0"/>
              </a:rPr>
              <a:t>Низкая поддержка различными категориями населения Израиля воюющих сторон в силу специфики исторической памяти израильтян, в том числе обусловленной и религиозными традициями. </a:t>
            </a:r>
          </a:p>
          <a:p>
            <a:pPr algn="just"/>
            <a:r>
              <a:rPr lang="ru-RU" sz="3600" kern="100" dirty="0">
                <a:latin typeface="Calibri" panose="020F0502020204030204" pitchFamily="34" charset="0"/>
                <a:ea typeface="Calibri" panose="020F0502020204030204" pitchFamily="34" charset="0"/>
                <a:cs typeface="Arial" panose="020B0604020202020204" pitchFamily="34" charset="0"/>
              </a:rPr>
              <a:t>Наиболее значимым риском для Израиля в сложившейся ситуации являются сложности в соблюдении нейтралитета, обусловленные внешним давлением на него.</a:t>
            </a:r>
            <a:endParaRPr lang="ru-RU" sz="3600" dirty="0"/>
          </a:p>
        </p:txBody>
      </p:sp>
      <p:sp>
        <p:nvSpPr>
          <p:cNvPr id="4" name="Номер слайда 3">
            <a:extLst>
              <a:ext uri="{FF2B5EF4-FFF2-40B4-BE49-F238E27FC236}">
                <a16:creationId xmlns:a16="http://schemas.microsoft.com/office/drawing/2014/main" id="{3E6DF41F-18D9-4737-1ABB-E1AA3620D439}"/>
              </a:ext>
            </a:extLst>
          </p:cNvPr>
          <p:cNvSpPr>
            <a:spLocks noGrp="1"/>
          </p:cNvSpPr>
          <p:nvPr>
            <p:ph type="sldNum" sz="quarter" idx="12"/>
          </p:nvPr>
        </p:nvSpPr>
        <p:spPr/>
        <p:txBody>
          <a:bodyPr/>
          <a:lstStyle/>
          <a:p>
            <a:fld id="{285DC19C-03DA-4066-9FF7-D0BF1BC6D6F6}" type="slidenum">
              <a:rPr lang="ru-RU" smtClean="0"/>
              <a:t>10</a:t>
            </a:fld>
            <a:endParaRPr lang="ru-RU"/>
          </a:p>
        </p:txBody>
      </p:sp>
      <p:sp>
        <p:nvSpPr>
          <p:cNvPr id="5" name="Нижний колонтитул 4">
            <a:extLst>
              <a:ext uri="{FF2B5EF4-FFF2-40B4-BE49-F238E27FC236}">
                <a16:creationId xmlns:a16="http://schemas.microsoft.com/office/drawing/2014/main" id="{C424AD00-9FE9-6C57-75D1-76D2A04C21E4}"/>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682909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591662-4E4F-585C-356F-D28B65BFFCAE}"/>
              </a:ext>
            </a:extLst>
          </p:cNvPr>
          <p:cNvSpPr>
            <a:spLocks noGrp="1"/>
          </p:cNvSpPr>
          <p:nvPr>
            <p:ph type="title"/>
          </p:nvPr>
        </p:nvSpPr>
        <p:spPr/>
        <p:txBody>
          <a:bodyPr/>
          <a:lstStyle/>
          <a:p>
            <a:pPr algn="ctr"/>
            <a:r>
              <a:rPr lang="ru-RU" b="1" dirty="0">
                <a:cs typeface="Calibri Light"/>
              </a:rPr>
              <a:t>Низкая популярность темы среди израильтян </a:t>
            </a:r>
          </a:p>
        </p:txBody>
      </p:sp>
      <p:sp>
        <p:nvSpPr>
          <p:cNvPr id="3" name="Объект 2">
            <a:extLst>
              <a:ext uri="{FF2B5EF4-FFF2-40B4-BE49-F238E27FC236}">
                <a16:creationId xmlns:a16="http://schemas.microsoft.com/office/drawing/2014/main" id="{F1EC06A3-84F2-42EE-2595-0B068F3F86CB}"/>
              </a:ext>
            </a:extLst>
          </p:cNvPr>
          <p:cNvSpPr>
            <a:spLocks noGrp="1"/>
          </p:cNvSpPr>
          <p:nvPr>
            <p:ph idx="1"/>
          </p:nvPr>
        </p:nvSpPr>
        <p:spPr>
          <a:xfrm>
            <a:off x="838200" y="1969399"/>
            <a:ext cx="10515600" cy="3469867"/>
          </a:xfrm>
        </p:spPr>
        <p:txBody>
          <a:bodyPr vert="horz" lIns="91440" tIns="45720" rIns="91440" bIns="45720" rtlCol="0" anchor="t">
            <a:noAutofit/>
          </a:bodyPr>
          <a:lstStyle/>
          <a:p>
            <a:pPr algn="just"/>
            <a:r>
              <a:rPr lang="ru-RU" sz="3600" dirty="0">
                <a:cs typeface="Calibri"/>
              </a:rPr>
              <a:t>В сумме более 58% израильтян, как правило, не следят или редко следят за ходом боевых действий в российско-украинском конфликте. </a:t>
            </a:r>
          </a:p>
          <a:p>
            <a:pPr algn="just"/>
            <a:r>
              <a:rPr lang="ru-RU" sz="3600" dirty="0">
                <a:cs typeface="Calibri"/>
              </a:rPr>
              <a:t>Следят за ситуацией «все время» только 9% израильтян.   (Таблица 3)</a:t>
            </a:r>
          </a:p>
        </p:txBody>
      </p:sp>
      <p:sp>
        <p:nvSpPr>
          <p:cNvPr id="4" name="Номер слайда 3">
            <a:extLst>
              <a:ext uri="{FF2B5EF4-FFF2-40B4-BE49-F238E27FC236}">
                <a16:creationId xmlns:a16="http://schemas.microsoft.com/office/drawing/2014/main" id="{E0F57B5B-B311-D18A-53B2-89172CAE8C46}"/>
              </a:ext>
            </a:extLst>
          </p:cNvPr>
          <p:cNvSpPr>
            <a:spLocks noGrp="1"/>
          </p:cNvSpPr>
          <p:nvPr>
            <p:ph type="sldNum" sz="quarter" idx="12"/>
          </p:nvPr>
        </p:nvSpPr>
        <p:spPr/>
        <p:txBody>
          <a:bodyPr/>
          <a:lstStyle/>
          <a:p>
            <a:fld id="{285DC19C-03DA-4066-9FF7-D0BF1BC6D6F6}" type="slidenum">
              <a:rPr lang="ru-RU" smtClean="0"/>
              <a:t>11</a:t>
            </a:fld>
            <a:endParaRPr lang="ru-RU"/>
          </a:p>
        </p:txBody>
      </p:sp>
      <p:sp>
        <p:nvSpPr>
          <p:cNvPr id="5" name="Нижний колонтитул 4">
            <a:extLst>
              <a:ext uri="{FF2B5EF4-FFF2-40B4-BE49-F238E27FC236}">
                <a16:creationId xmlns:a16="http://schemas.microsoft.com/office/drawing/2014/main" id="{E85AF529-B384-F0DA-1F84-3E1E032C8F81}"/>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79421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0DB2EA-702D-0530-FE9A-4D71C0C72985}"/>
              </a:ext>
            </a:extLst>
          </p:cNvPr>
          <p:cNvSpPr>
            <a:spLocks noGrp="1"/>
          </p:cNvSpPr>
          <p:nvPr>
            <p:ph type="title"/>
          </p:nvPr>
        </p:nvSpPr>
        <p:spPr>
          <a:xfrm>
            <a:off x="1111577" y="1146018"/>
            <a:ext cx="10343072" cy="1045519"/>
          </a:xfrm>
        </p:spPr>
        <p:txBody>
          <a:bodyPr vert="horz" lIns="91440" tIns="45720" rIns="91440" bIns="45720" rtlCol="0" anchor="ctr">
            <a:noAutofit/>
          </a:bodyPr>
          <a:lstStyle/>
          <a:p>
            <a:pPr algn="just"/>
            <a:r>
              <a:rPr lang="ru-RU" sz="2000" b="1" dirty="0">
                <a:cs typeface="Calibri Light"/>
              </a:rPr>
              <a:t>Таблица 3.</a:t>
            </a:r>
            <a:r>
              <a:rPr lang="ru-RU" sz="2000" dirty="0">
                <a:cs typeface="Calibri Light"/>
              </a:rPr>
              <a:t>  - В феврале месяце исполнился год со дня начала войны между Россией и Украиной. Слышали ли вы о войне? Если да, то в какой мере вы следите или не следите за ходом боевых действий?</a:t>
            </a:r>
            <a:endParaRPr lang="ru-RU" sz="2000" dirty="0"/>
          </a:p>
        </p:txBody>
      </p:sp>
      <p:graphicFrame>
        <p:nvGraphicFramePr>
          <p:cNvPr id="3" name="Таблица 2">
            <a:extLst>
              <a:ext uri="{FF2B5EF4-FFF2-40B4-BE49-F238E27FC236}">
                <a16:creationId xmlns:a16="http://schemas.microsoft.com/office/drawing/2014/main" id="{5D3335AF-6EC5-6216-B905-1854815570D1}"/>
              </a:ext>
            </a:extLst>
          </p:cNvPr>
          <p:cNvGraphicFramePr>
            <a:graphicFrameLocks noGrp="1"/>
          </p:cNvGraphicFramePr>
          <p:nvPr>
            <p:extLst>
              <p:ext uri="{D42A27DB-BD31-4B8C-83A1-F6EECF244321}">
                <p14:modId xmlns:p14="http://schemas.microsoft.com/office/powerpoint/2010/main" val="1558801511"/>
              </p:ext>
            </p:extLst>
          </p:nvPr>
        </p:nvGraphicFramePr>
        <p:xfrm>
          <a:off x="1630680" y="2469674"/>
          <a:ext cx="8816340" cy="2719548"/>
        </p:xfrm>
        <a:graphic>
          <a:graphicData uri="http://schemas.openxmlformats.org/drawingml/2006/table">
            <a:tbl>
              <a:tblPr firstRow="1" firstCol="1" bandRow="1">
                <a:tableStyleId>{5C22544A-7EE6-4342-B048-85BDC9FD1C3A}</a:tableStyleId>
              </a:tblPr>
              <a:tblGrid>
                <a:gridCol w="431147">
                  <a:extLst>
                    <a:ext uri="{9D8B030D-6E8A-4147-A177-3AD203B41FA5}">
                      <a16:colId xmlns:a16="http://schemas.microsoft.com/office/drawing/2014/main" val="1826334009"/>
                    </a:ext>
                  </a:extLst>
                </a:gridCol>
                <a:gridCol w="5446413">
                  <a:extLst>
                    <a:ext uri="{9D8B030D-6E8A-4147-A177-3AD203B41FA5}">
                      <a16:colId xmlns:a16="http://schemas.microsoft.com/office/drawing/2014/main" val="1094039052"/>
                    </a:ext>
                  </a:extLst>
                </a:gridCol>
                <a:gridCol w="2938780">
                  <a:extLst>
                    <a:ext uri="{9D8B030D-6E8A-4147-A177-3AD203B41FA5}">
                      <a16:colId xmlns:a16="http://schemas.microsoft.com/office/drawing/2014/main" val="4008331555"/>
                    </a:ext>
                  </a:extLst>
                </a:gridCol>
              </a:tblGrid>
              <a:tr h="453258">
                <a:tc>
                  <a:txBody>
                    <a:bodyPr/>
                    <a:lstStyle/>
                    <a:p>
                      <a:pPr algn="ctr"/>
                      <a:r>
                        <a:rPr lang="ru-RU" sz="1600" kern="100" dirty="0">
                          <a:effectLst/>
                        </a:rPr>
                        <a:t>№</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00" dirty="0">
                          <a:effectLst/>
                        </a:rPr>
                        <a:t>Интерес к теме</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14604889"/>
                  </a:ext>
                </a:extLst>
              </a:tr>
              <a:tr h="453258">
                <a:tc>
                  <a:txBody>
                    <a:bodyPr/>
                    <a:lstStyle/>
                    <a:p>
                      <a:r>
                        <a:rPr lang="ru-RU" sz="1600" kern="100">
                          <a:effectLst/>
                        </a:rPr>
                        <a:t>1</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600" kern="1200" dirty="0">
                          <a:effectLst/>
                        </a:rPr>
                        <a:t>Как правило, не слежу</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dirty="0">
                          <a:effectLst/>
                        </a:rPr>
                        <a:t>8</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60616523"/>
                  </a:ext>
                </a:extLst>
              </a:tr>
              <a:tr h="453258">
                <a:tc>
                  <a:txBody>
                    <a:bodyPr/>
                    <a:lstStyle/>
                    <a:p>
                      <a:r>
                        <a:rPr lang="ru-RU" sz="1600" kern="100">
                          <a:effectLst/>
                        </a:rPr>
                        <a:t>2</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600" kern="1200">
                          <a:effectLst/>
                        </a:rPr>
                        <a:t>Редко слежу</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a:effectLst/>
                        </a:rPr>
                        <a:t>50</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40823735"/>
                  </a:ext>
                </a:extLst>
              </a:tr>
              <a:tr h="453258">
                <a:tc>
                  <a:txBody>
                    <a:bodyPr/>
                    <a:lstStyle/>
                    <a:p>
                      <a:r>
                        <a:rPr lang="ru-RU" sz="1600" kern="100">
                          <a:effectLst/>
                        </a:rPr>
                        <a:t>3</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600" kern="1200">
                          <a:effectLst/>
                        </a:rPr>
                        <a:t>Часто слежу</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dirty="0">
                          <a:effectLst/>
                        </a:rPr>
                        <a:t>33</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33247167"/>
                  </a:ext>
                </a:extLst>
              </a:tr>
              <a:tr h="453258">
                <a:tc>
                  <a:txBody>
                    <a:bodyPr/>
                    <a:lstStyle/>
                    <a:p>
                      <a:r>
                        <a:rPr lang="ru-RU" sz="1600" kern="100">
                          <a:effectLst/>
                        </a:rPr>
                        <a:t>4</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600" kern="1200">
                          <a:effectLst/>
                        </a:rPr>
                        <a:t>Слежу все время</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dirty="0">
                          <a:effectLst/>
                        </a:rPr>
                        <a:t>9</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27923960"/>
                  </a:ext>
                </a:extLst>
              </a:tr>
              <a:tr h="453258">
                <a:tc>
                  <a:txBody>
                    <a:bodyPr/>
                    <a:lstStyle/>
                    <a:p>
                      <a:r>
                        <a:rPr lang="ru-RU" sz="1600" kern="100">
                          <a:effectLst/>
                        </a:rPr>
                        <a:t>5</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600" kern="1200">
                          <a:effectLst/>
                        </a:rPr>
                        <a:t>Не слышал о войне</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dirty="0">
                          <a:effectLst/>
                        </a:rPr>
                        <a:t>-</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3669123"/>
                  </a:ext>
                </a:extLst>
              </a:tr>
            </a:tbl>
          </a:graphicData>
        </a:graphic>
      </p:graphicFrame>
      <p:sp>
        <p:nvSpPr>
          <p:cNvPr id="4" name="Номер слайда 3">
            <a:extLst>
              <a:ext uri="{FF2B5EF4-FFF2-40B4-BE49-F238E27FC236}">
                <a16:creationId xmlns:a16="http://schemas.microsoft.com/office/drawing/2014/main" id="{B001FE61-4EB0-DAF8-0C3C-B9299CB2184F}"/>
              </a:ext>
            </a:extLst>
          </p:cNvPr>
          <p:cNvSpPr>
            <a:spLocks noGrp="1"/>
          </p:cNvSpPr>
          <p:nvPr>
            <p:ph type="sldNum" sz="quarter" idx="12"/>
          </p:nvPr>
        </p:nvSpPr>
        <p:spPr/>
        <p:txBody>
          <a:bodyPr/>
          <a:lstStyle/>
          <a:p>
            <a:fld id="{285DC19C-03DA-4066-9FF7-D0BF1BC6D6F6}" type="slidenum">
              <a:rPr lang="ru-RU" smtClean="0"/>
              <a:t>12</a:t>
            </a:fld>
            <a:endParaRPr lang="ru-RU"/>
          </a:p>
        </p:txBody>
      </p:sp>
      <p:sp>
        <p:nvSpPr>
          <p:cNvPr id="5" name="Нижний колонтитул 4">
            <a:extLst>
              <a:ext uri="{FF2B5EF4-FFF2-40B4-BE49-F238E27FC236}">
                <a16:creationId xmlns:a16="http://schemas.microsoft.com/office/drawing/2014/main" id="{540DE84E-482C-869F-C33A-02252EE143B1}"/>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3656438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CA83B-E0DA-63B6-ED7B-D6EC3A1ACA17}"/>
              </a:ext>
            </a:extLst>
          </p:cNvPr>
          <p:cNvSpPr>
            <a:spLocks noGrp="1"/>
          </p:cNvSpPr>
          <p:nvPr>
            <p:ph type="title"/>
          </p:nvPr>
        </p:nvSpPr>
        <p:spPr>
          <a:xfrm>
            <a:off x="628525" y="364108"/>
            <a:ext cx="10725275" cy="1912699"/>
          </a:xfrm>
        </p:spPr>
        <p:txBody>
          <a:bodyPr>
            <a:normAutofit/>
          </a:bodyPr>
          <a:lstStyle/>
          <a:p>
            <a:pPr indent="457200" algn="just">
              <a:lnSpc>
                <a:spcPct val="107000"/>
              </a:lnSpc>
              <a:spcAft>
                <a:spcPts val="800"/>
              </a:spcAft>
            </a:pPr>
            <a:r>
              <a:rPr lang="ru-RU" sz="1800" b="1" dirty="0">
                <a:effectLst/>
                <a:latin typeface="Calibri" panose="020F0502020204030204" pitchFamily="34" charset="0"/>
                <a:ea typeface="Calibri" panose="020F0502020204030204" pitchFamily="34" charset="0"/>
                <a:cs typeface="Arial" panose="020B0604020202020204" pitchFamily="34" charset="0"/>
              </a:rPr>
              <a:t>	Интерес,</a:t>
            </a:r>
            <a:r>
              <a:rPr lang="ru-RU" sz="1800" dirty="0">
                <a:effectLst/>
                <a:latin typeface="Calibri" panose="020F0502020204030204" pitchFamily="34" charset="0"/>
                <a:ea typeface="Calibri" panose="020F0502020204030204" pitchFamily="34" charset="0"/>
                <a:cs typeface="Arial" panose="020B0604020202020204" pitchFamily="34" charset="0"/>
              </a:rPr>
              <a:t> связанный с ситуацией вокруг российско-украинского военного конфликта, </a:t>
            </a:r>
            <a:r>
              <a:rPr lang="ru-RU" sz="1800" b="1" dirty="0">
                <a:effectLst/>
                <a:latin typeface="Calibri" panose="020F0502020204030204" pitchFamily="34" charset="0"/>
                <a:ea typeface="Calibri" panose="020F0502020204030204" pitchFamily="34" charset="0"/>
                <a:cs typeface="Arial" panose="020B0604020202020204" pitchFamily="34" charset="0"/>
              </a:rPr>
              <a:t>падает от более старших возрастных групп к младшим и возрастает в обратном порядке</a:t>
            </a:r>
            <a:r>
              <a:rPr lang="ru-RU" sz="1800" dirty="0">
                <a:effectLst/>
                <a:latin typeface="Calibri" panose="020F0502020204030204" pitchFamily="34" charset="0"/>
                <a:ea typeface="Calibri" panose="020F0502020204030204" pitchFamily="34" charset="0"/>
                <a:cs typeface="Arial" panose="020B0604020202020204" pitchFamily="34" charset="0"/>
              </a:rPr>
              <a:t>. </a:t>
            </a:r>
            <a:br>
              <a:rPr lang="ru-RU" sz="1800" dirty="0">
                <a:effectLst/>
                <a:latin typeface="Calibri" panose="020F0502020204030204" pitchFamily="34" charset="0"/>
                <a:ea typeface="Calibri" panose="020F0502020204030204" pitchFamily="34" charset="0"/>
                <a:cs typeface="Arial" panose="020B0604020202020204" pitchFamily="34" charset="0"/>
              </a:rPr>
            </a:br>
            <a:r>
              <a:rPr lang="ru-RU" sz="1800" dirty="0">
                <a:effectLst/>
                <a:latin typeface="Calibri" panose="020F0502020204030204" pitchFamily="34" charset="0"/>
                <a:ea typeface="Calibri" panose="020F0502020204030204" pitchFamily="34" charset="0"/>
                <a:cs typeface="Arial" panose="020B0604020202020204" pitchFamily="34" charset="0"/>
              </a:rPr>
              <a:t>	Более наглядно эту закономерность демонстрирует </a:t>
            </a:r>
            <a:r>
              <a:rPr lang="ru-RU" sz="1800" b="1" dirty="0">
                <a:effectLst/>
                <a:latin typeface="Calibri" panose="020F0502020204030204" pitchFamily="34" charset="0"/>
                <a:ea typeface="Calibri" panose="020F0502020204030204" pitchFamily="34" charset="0"/>
                <a:cs typeface="Arial" panose="020B0604020202020204" pitchFamily="34" charset="0"/>
              </a:rPr>
              <a:t>Диаграмма 1</a:t>
            </a:r>
            <a:r>
              <a:rPr lang="ru-RU" sz="1800" dirty="0">
                <a:effectLst/>
                <a:latin typeface="Calibri" panose="020F0502020204030204" pitchFamily="34" charset="0"/>
                <a:ea typeface="Calibri" panose="020F0502020204030204" pitchFamily="34" charset="0"/>
                <a:cs typeface="Arial" panose="020B0604020202020204" pitchFamily="34" charset="0"/>
              </a:rPr>
              <a:t>, построенная на основе данных, полученных путем суммирования ответов «Не слежу» и «Почти не слежу»  («желтый» тренд)  и «Слежу постоянно» и «Часто» («синий» тренд) на вопрос о том, в какой мере респонденты интересуются темой войны между Россией и Украиной.  </a:t>
            </a:r>
            <a:endParaRPr lang="ru-RU" dirty="0"/>
          </a:p>
        </p:txBody>
      </p:sp>
      <p:graphicFrame>
        <p:nvGraphicFramePr>
          <p:cNvPr id="4" name="Объект 3">
            <a:extLst>
              <a:ext uri="{FF2B5EF4-FFF2-40B4-BE49-F238E27FC236}">
                <a16:creationId xmlns:a16="http://schemas.microsoft.com/office/drawing/2014/main" id="{B40321DA-6B91-3836-0E68-A9C6795400B2}"/>
              </a:ext>
            </a:extLst>
          </p:cNvPr>
          <p:cNvGraphicFramePr>
            <a:graphicFrameLocks noGrp="1"/>
          </p:cNvGraphicFramePr>
          <p:nvPr>
            <p:ph idx="1"/>
            <p:extLst>
              <p:ext uri="{D42A27DB-BD31-4B8C-83A1-F6EECF244321}">
                <p14:modId xmlns:p14="http://schemas.microsoft.com/office/powerpoint/2010/main" val="2246316773"/>
              </p:ext>
            </p:extLst>
          </p:nvPr>
        </p:nvGraphicFramePr>
        <p:xfrm>
          <a:off x="786938" y="2115375"/>
          <a:ext cx="10566862" cy="4378517"/>
        </p:xfrm>
        <a:graphic>
          <a:graphicData uri="http://schemas.openxmlformats.org/drawingml/2006/chart">
            <c:chart xmlns:c="http://schemas.openxmlformats.org/drawingml/2006/chart" xmlns:r="http://schemas.openxmlformats.org/officeDocument/2006/relationships" r:id="rId2"/>
          </a:graphicData>
        </a:graphic>
      </p:graphicFrame>
      <p:sp>
        <p:nvSpPr>
          <p:cNvPr id="3" name="Номер слайда 2">
            <a:extLst>
              <a:ext uri="{FF2B5EF4-FFF2-40B4-BE49-F238E27FC236}">
                <a16:creationId xmlns:a16="http://schemas.microsoft.com/office/drawing/2014/main" id="{B60C736B-6B01-65FE-450F-AF3018CA7339}"/>
              </a:ext>
            </a:extLst>
          </p:cNvPr>
          <p:cNvSpPr>
            <a:spLocks noGrp="1"/>
          </p:cNvSpPr>
          <p:nvPr>
            <p:ph type="sldNum" sz="quarter" idx="12"/>
          </p:nvPr>
        </p:nvSpPr>
        <p:spPr/>
        <p:txBody>
          <a:bodyPr/>
          <a:lstStyle/>
          <a:p>
            <a:fld id="{285DC19C-03DA-4066-9FF7-D0BF1BC6D6F6}" type="slidenum">
              <a:rPr lang="ru-RU" smtClean="0"/>
              <a:t>13</a:t>
            </a:fld>
            <a:endParaRPr lang="ru-RU"/>
          </a:p>
        </p:txBody>
      </p:sp>
      <p:sp>
        <p:nvSpPr>
          <p:cNvPr id="5" name="Нижний колонтитул 4">
            <a:extLst>
              <a:ext uri="{FF2B5EF4-FFF2-40B4-BE49-F238E27FC236}">
                <a16:creationId xmlns:a16="http://schemas.microsoft.com/office/drawing/2014/main" id="{1E170C38-D700-5D00-0C71-F85F3F5234C8}"/>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44869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A05750-0B70-32EF-67ED-7FFAE5FECB5D}"/>
              </a:ext>
            </a:extLst>
          </p:cNvPr>
          <p:cNvSpPr>
            <a:spLocks noGrp="1"/>
          </p:cNvSpPr>
          <p:nvPr>
            <p:ph type="title"/>
          </p:nvPr>
        </p:nvSpPr>
        <p:spPr/>
        <p:txBody>
          <a:bodyPr>
            <a:normAutofit/>
          </a:bodyPr>
          <a:lstStyle/>
          <a:p>
            <a:pPr algn="ctr"/>
            <a:r>
              <a:rPr lang="ru-RU" sz="3600" dirty="0">
                <a:cs typeface="Calibri Light"/>
              </a:rPr>
              <a:t>Эксперты раскрывают  причины низкой популярности этой темы в Израиле:</a:t>
            </a:r>
          </a:p>
        </p:txBody>
      </p:sp>
      <p:sp>
        <p:nvSpPr>
          <p:cNvPr id="3" name="Объект 2">
            <a:extLst>
              <a:ext uri="{FF2B5EF4-FFF2-40B4-BE49-F238E27FC236}">
                <a16:creationId xmlns:a16="http://schemas.microsoft.com/office/drawing/2014/main" id="{107FB1D9-9B65-EDCE-525D-F76F07A5C523}"/>
              </a:ext>
            </a:extLst>
          </p:cNvPr>
          <p:cNvSpPr>
            <a:spLocks noGrp="1"/>
          </p:cNvSpPr>
          <p:nvPr>
            <p:ph idx="1"/>
          </p:nvPr>
        </p:nvSpPr>
        <p:spPr/>
        <p:txBody>
          <a:bodyPr vert="horz" lIns="91440" tIns="45720" rIns="91440" bIns="45720" rtlCol="0" anchor="t">
            <a:normAutofit lnSpcReduction="10000"/>
          </a:bodyPr>
          <a:lstStyle/>
          <a:p>
            <a:pPr algn="just"/>
            <a:r>
              <a:rPr lang="ru-RU" sz="2600" dirty="0">
                <a:cs typeface="Calibri"/>
              </a:rPr>
              <a:t>Сравнительно невысокая доля русскоязычного населения в Израиле - эмигрантов из стран бывшего СССР, для которых эта ситуация значима в силу их происхождения и по причине нахождения на территории России и Украины близких им людей. «</a:t>
            </a:r>
            <a:r>
              <a:rPr lang="ru-RU" sz="2600" i="1" dirty="0">
                <a:cs typeface="Calibri"/>
              </a:rPr>
              <a:t>И</a:t>
            </a:r>
            <a:r>
              <a:rPr lang="ru-RU" sz="2600" i="1" dirty="0">
                <a:solidFill>
                  <a:prstClr val="black"/>
                </a:solidFill>
                <a:cs typeface="Calibri"/>
              </a:rPr>
              <a:t>з почти десяти миллионов населения Израиля, полтора миллиона человек – это говорящие по-русски, для которых происходящее в бывшем Советском Союзе является важной частью их жизни</a:t>
            </a:r>
            <a:r>
              <a:rPr lang="ru-RU" sz="2600" dirty="0">
                <a:solidFill>
                  <a:prstClr val="black"/>
                </a:solidFill>
                <a:cs typeface="Calibri"/>
              </a:rPr>
              <a:t>». </a:t>
            </a:r>
          </a:p>
          <a:p>
            <a:pPr algn="just"/>
            <a:r>
              <a:rPr lang="ru-RU" sz="2600" dirty="0">
                <a:cs typeface="Calibri"/>
              </a:rPr>
              <a:t>Геополитическая и социально-экономическая специфика страны – «</a:t>
            </a:r>
            <a:r>
              <a:rPr lang="ru-RU" sz="2600" i="1" dirty="0">
                <a:cs typeface="Calibri"/>
              </a:rPr>
              <a:t>И</a:t>
            </a:r>
            <a:r>
              <a:rPr lang="ru-RU" sz="2600" i="1" dirty="0">
                <a:effectLst/>
                <a:latin typeface="Calibri" panose="020F0502020204030204" pitchFamily="34" charset="0"/>
                <a:ea typeface="Calibri" panose="020F0502020204030204" pitchFamily="34" charset="0"/>
              </a:rPr>
              <a:t>зраиль не является полностью независимым. Маленькое государство, имеющее площадь меньше Московской области, оно является получателем колоссальной финансовый и военной помощи от США в размере трёх с половиной миллиардов долларов в год</a:t>
            </a:r>
            <a:r>
              <a:rPr lang="ru-RU" sz="2600" dirty="0">
                <a:effectLst/>
                <a:latin typeface="Calibri" panose="020F0502020204030204" pitchFamily="34" charset="0"/>
                <a:ea typeface="Calibri" panose="020F0502020204030204" pitchFamily="34" charset="0"/>
              </a:rPr>
              <a:t>».</a:t>
            </a:r>
          </a:p>
          <a:p>
            <a:endParaRPr lang="ru-RU" dirty="0">
              <a:cs typeface="Calibri"/>
            </a:endParaRPr>
          </a:p>
        </p:txBody>
      </p:sp>
      <p:sp>
        <p:nvSpPr>
          <p:cNvPr id="4" name="Номер слайда 3">
            <a:extLst>
              <a:ext uri="{FF2B5EF4-FFF2-40B4-BE49-F238E27FC236}">
                <a16:creationId xmlns:a16="http://schemas.microsoft.com/office/drawing/2014/main" id="{44223437-CA81-7C0F-B338-E3BC1D2A30A7}"/>
              </a:ext>
            </a:extLst>
          </p:cNvPr>
          <p:cNvSpPr>
            <a:spLocks noGrp="1"/>
          </p:cNvSpPr>
          <p:nvPr>
            <p:ph type="sldNum" sz="quarter" idx="12"/>
          </p:nvPr>
        </p:nvSpPr>
        <p:spPr/>
        <p:txBody>
          <a:bodyPr/>
          <a:lstStyle/>
          <a:p>
            <a:fld id="{285DC19C-03DA-4066-9FF7-D0BF1BC6D6F6}" type="slidenum">
              <a:rPr lang="ru-RU" smtClean="0"/>
              <a:t>14</a:t>
            </a:fld>
            <a:endParaRPr lang="ru-RU"/>
          </a:p>
        </p:txBody>
      </p:sp>
      <p:sp>
        <p:nvSpPr>
          <p:cNvPr id="5" name="Нижний колонтитул 4">
            <a:extLst>
              <a:ext uri="{FF2B5EF4-FFF2-40B4-BE49-F238E27FC236}">
                <a16:creationId xmlns:a16="http://schemas.microsoft.com/office/drawing/2014/main" id="{5127911A-1140-B596-E6AD-F0E71DAB721A}"/>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24129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875B69-4712-7CD7-8838-E9BB0D630E35}"/>
              </a:ext>
            </a:extLst>
          </p:cNvPr>
          <p:cNvSpPr>
            <a:spLocks noGrp="1"/>
          </p:cNvSpPr>
          <p:nvPr>
            <p:ph type="title"/>
          </p:nvPr>
        </p:nvSpPr>
        <p:spPr/>
        <p:txBody>
          <a:bodyPr>
            <a:normAutofit/>
          </a:bodyPr>
          <a:lstStyle/>
          <a:p>
            <a:pPr algn="ctr"/>
            <a:r>
              <a:rPr lang="ru-RU" sz="4000" dirty="0">
                <a:cs typeface="Calibri Light"/>
              </a:rPr>
              <a:t>Культурная и историческая</a:t>
            </a:r>
            <a:br>
              <a:rPr lang="ru-RU" sz="4000" dirty="0">
                <a:cs typeface="Calibri Light"/>
              </a:rPr>
            </a:br>
            <a:r>
              <a:rPr lang="ru-RU" sz="4000" dirty="0">
                <a:cs typeface="Calibri Light"/>
              </a:rPr>
              <a:t>дистанция израильтян от ситуации</a:t>
            </a:r>
          </a:p>
        </p:txBody>
      </p:sp>
      <p:sp>
        <p:nvSpPr>
          <p:cNvPr id="3" name="Объект 2">
            <a:extLst>
              <a:ext uri="{FF2B5EF4-FFF2-40B4-BE49-F238E27FC236}">
                <a16:creationId xmlns:a16="http://schemas.microsoft.com/office/drawing/2014/main" id="{9C5798F0-DBE5-5B30-4CE3-3C7062C81D64}"/>
              </a:ext>
            </a:extLst>
          </p:cNvPr>
          <p:cNvSpPr>
            <a:spLocks noGrp="1"/>
          </p:cNvSpPr>
          <p:nvPr>
            <p:ph idx="1"/>
          </p:nvPr>
        </p:nvSpPr>
        <p:spPr/>
        <p:txBody>
          <a:bodyPr>
            <a:normAutofit/>
          </a:bodyPr>
          <a:lstStyle/>
          <a:p>
            <a:pPr algn="just">
              <a:spcAft>
                <a:spcPts val="600"/>
              </a:spcAft>
            </a:pPr>
            <a:r>
              <a:rPr lang="ru-RU" sz="2000" dirty="0">
                <a:latin typeface="Calibri" panose="020F0502020204030204" pitchFamily="34" charset="0"/>
                <a:ea typeface="Calibri" panose="020F0502020204030204" pitchFamily="34" charset="0"/>
                <a:cs typeface="Calibri" panose="020F0502020204030204" pitchFamily="34" charset="0"/>
              </a:rPr>
              <a:t>О</a:t>
            </a:r>
            <a:r>
              <a:rPr lang="ru-RU" sz="2000" dirty="0">
                <a:effectLst/>
                <a:latin typeface="Calibri" panose="020F0502020204030204" pitchFamily="34" charset="0"/>
                <a:ea typeface="Calibri" panose="020F0502020204030204" pitchFamily="34" charset="0"/>
                <a:cs typeface="Calibri" panose="020F0502020204030204" pitchFamily="34" charset="0"/>
              </a:rPr>
              <a:t>тношение к конфликту основной массы израильтян обусловлено  источниками информации, на которые они ориентированы. «…</a:t>
            </a:r>
            <a:r>
              <a:rPr lang="ru-RU" sz="2000" i="1" dirty="0">
                <a:effectLst/>
                <a:latin typeface="Calibri" panose="020F0502020204030204" pitchFamily="34" charset="0"/>
                <a:ea typeface="Calibri" panose="020F0502020204030204" pitchFamily="34" charset="0"/>
                <a:cs typeface="Calibri" panose="020F0502020204030204" pitchFamily="34" charset="0"/>
              </a:rPr>
              <a:t>Израильтяне, которые придерживаются лево-либеральных взглядов, больше склонны доверять европейским и американским источникам, которые не </a:t>
            </a:r>
            <a:r>
              <a:rPr lang="ru-RU" sz="2000" i="1" dirty="0">
                <a:latin typeface="Calibri" panose="020F0502020204030204" pitchFamily="34" charset="0"/>
                <a:ea typeface="Calibri" panose="020F0502020204030204" pitchFamily="34" charset="0"/>
                <a:cs typeface="Calibri" panose="020F0502020204030204" pitchFamily="34" charset="0"/>
              </a:rPr>
              <a:t>дают глубокого понимания причин и сущности </a:t>
            </a:r>
            <a:r>
              <a:rPr lang="ru-RU" sz="2000" i="1" dirty="0">
                <a:effectLst/>
                <a:latin typeface="Calibri" panose="020F0502020204030204" pitchFamily="34" charset="0"/>
                <a:ea typeface="Calibri" panose="020F0502020204030204" pitchFamily="34" charset="0"/>
                <a:cs typeface="Calibri" panose="020F0502020204030204" pitchFamily="34" charset="0"/>
              </a:rPr>
              <a:t>российско-украинского конфликта. Поэтому подавляющая часть нерусскоязычных израильтян не могут адекватно понимать российско-украинское военное противостояние»</a:t>
            </a:r>
            <a:r>
              <a:rPr lang="ru-RU" sz="2000" dirty="0">
                <a:effectLst/>
                <a:latin typeface="Calibri" panose="020F0502020204030204" pitchFamily="34" charset="0"/>
                <a:ea typeface="Calibri" panose="020F0502020204030204" pitchFamily="34" charset="0"/>
                <a:cs typeface="Calibri" panose="020F0502020204030204" pitchFamily="34" charset="0"/>
              </a:rPr>
              <a:t>.</a:t>
            </a:r>
            <a:endParaRPr lang="ru-RU" sz="2000" dirty="0">
              <a:latin typeface="Calibri" panose="020F0502020204030204" pitchFamily="34" charset="0"/>
              <a:ea typeface="Calibri" panose="020F0502020204030204" pitchFamily="34" charset="0"/>
              <a:cs typeface="Calibri" panose="020F0502020204030204" pitchFamily="34" charset="0"/>
            </a:endParaRPr>
          </a:p>
          <a:p>
            <a:pPr algn="just">
              <a:spcAft>
                <a:spcPts val="600"/>
              </a:spcAft>
            </a:pPr>
            <a:r>
              <a:rPr lang="ru-RU" sz="2000" dirty="0">
                <a:latin typeface="Calibri" panose="020F0502020204030204" pitchFamily="34" charset="0"/>
                <a:ea typeface="Calibri" panose="020F0502020204030204" pitchFamily="34" charset="0"/>
                <a:cs typeface="Calibri" panose="020F0502020204030204" pitchFamily="34" charset="0"/>
              </a:rPr>
              <a:t>«</a:t>
            </a:r>
            <a:r>
              <a:rPr lang="ru-RU" sz="2000" i="1" dirty="0">
                <a:latin typeface="Calibri" panose="020F0502020204030204" pitchFamily="34" charset="0"/>
                <a:ea typeface="Calibri" panose="020F0502020204030204" pitchFamily="34" charset="0"/>
                <a:cs typeface="Calibri" panose="020F0502020204030204" pitchFamily="34" charset="0"/>
              </a:rPr>
              <a:t>С</a:t>
            </a:r>
            <a:r>
              <a:rPr lang="ru-RU" sz="2000" i="1" dirty="0">
                <a:effectLst/>
                <a:latin typeface="Calibri" panose="020F0502020204030204" pitchFamily="34" charset="0"/>
                <a:ea typeface="Calibri" panose="020F0502020204030204" pitchFamily="34" charset="0"/>
                <a:cs typeface="Calibri" panose="020F0502020204030204" pitchFamily="34" charset="0"/>
              </a:rPr>
              <a:t>реди «нерусскоязычных» израильтян, особенно </a:t>
            </a:r>
            <a:r>
              <a:rPr lang="ru-RU" sz="2000" i="1" dirty="0" err="1">
                <a:latin typeface="Calibri" panose="020F0502020204030204" pitchFamily="34" charset="0"/>
                <a:ea typeface="Calibri" panose="020F0502020204030204" pitchFamily="34" charset="0"/>
                <a:cs typeface="Calibri" panose="020F0502020204030204" pitchFamily="34" charset="0"/>
              </a:rPr>
              <a:t>хареддим</a:t>
            </a:r>
            <a:r>
              <a:rPr lang="ru-RU" sz="2000" i="1" dirty="0">
                <a:latin typeface="Calibri" panose="020F0502020204030204" pitchFamily="34" charset="0"/>
                <a:ea typeface="Calibri" panose="020F0502020204030204" pitchFamily="34" charset="0"/>
                <a:cs typeface="Calibri" panose="020F0502020204030204" pitchFamily="34" charset="0"/>
              </a:rPr>
              <a:t>, </a:t>
            </a:r>
            <a:r>
              <a:rPr lang="ru-RU" sz="2000" i="1" dirty="0">
                <a:effectLst/>
                <a:latin typeface="Calibri" panose="020F0502020204030204" pitchFamily="34" charset="0"/>
                <a:ea typeface="Calibri" panose="020F0502020204030204" pitchFamily="34" charset="0"/>
                <a:cs typeface="Calibri" panose="020F0502020204030204" pitchFamily="34" charset="0"/>
              </a:rPr>
              <a:t>Украина, как государство, не вызывает положительных эмоций, и, соответственно, желания ее поддерживать</a:t>
            </a:r>
            <a:r>
              <a:rPr lang="ru-RU" sz="2000" dirty="0">
                <a:effectLst/>
                <a:latin typeface="Calibri" panose="020F0502020204030204" pitchFamily="34" charset="0"/>
                <a:ea typeface="Calibri" panose="020F0502020204030204" pitchFamily="34" charset="0"/>
                <a:cs typeface="Calibri" panose="020F0502020204030204" pitchFamily="34" charset="0"/>
              </a:rPr>
              <a:t> </a:t>
            </a:r>
            <a:r>
              <a:rPr lang="ru-RU" sz="2000" i="1" dirty="0">
                <a:effectLst/>
                <a:latin typeface="Calibri" panose="020F0502020204030204" pitchFamily="34" charset="0"/>
                <a:ea typeface="Calibri" panose="020F0502020204030204" pitchFamily="34" charset="0"/>
                <a:cs typeface="Calibri" panose="020F0502020204030204" pitchFamily="34" charset="0"/>
              </a:rPr>
              <a:t>в силу   исторических событий, связанных с уничтожением евреев</a:t>
            </a:r>
            <a:r>
              <a:rPr lang="ru-RU" sz="2000" dirty="0">
                <a:effectLst/>
                <a:latin typeface="Calibri" panose="020F0502020204030204" pitchFamily="34" charset="0"/>
                <a:ea typeface="Calibri" panose="020F0502020204030204" pitchFamily="34" charset="0"/>
                <a:cs typeface="Calibri" panose="020F0502020204030204" pitchFamily="34" charset="0"/>
              </a:rPr>
              <a:t>». </a:t>
            </a:r>
          </a:p>
          <a:p>
            <a:pPr algn="just">
              <a:spcAft>
                <a:spcPts val="600"/>
              </a:spcAft>
            </a:pPr>
            <a:r>
              <a:rPr lang="ru-RU" sz="2000" dirty="0">
                <a:effectLst/>
                <a:latin typeface="Calibri" panose="020F0502020204030204" pitchFamily="34" charset="0"/>
                <a:ea typeface="Calibri" panose="020F0502020204030204" pitchFamily="34" charset="0"/>
              </a:rPr>
              <a:t>«</a:t>
            </a:r>
            <a:r>
              <a:rPr lang="ru-RU" sz="2000" i="1" dirty="0">
                <a:effectLst/>
                <a:latin typeface="Calibri" panose="020F0502020204030204" pitchFamily="34" charset="0"/>
                <a:ea typeface="Calibri" panose="020F0502020204030204" pitchFamily="34" charset="0"/>
              </a:rPr>
              <a:t>Вряд ли у подавляющей части израильтян есть какая-то позитивная привязанность к России. Они тоже помнят, что там было - и дело Бейлиса, и черта оседлости, и прочая дискриминация. </a:t>
            </a:r>
            <a:r>
              <a:rPr lang="ru-RU" sz="2000" i="1" dirty="0">
                <a:latin typeface="Calibri" panose="020F0502020204030204" pitchFamily="34" charset="0"/>
                <a:ea typeface="Calibri" panose="020F0502020204030204" pitchFamily="34" charset="0"/>
              </a:rPr>
              <a:t>Хотя</a:t>
            </a:r>
            <a:r>
              <a:rPr lang="ru-RU" sz="2000" i="1" dirty="0">
                <a:effectLst/>
                <a:latin typeface="Calibri" panose="020F0502020204030204" pitchFamily="34" charset="0"/>
                <a:ea typeface="Calibri" panose="020F0502020204030204" pitchFamily="34" charset="0"/>
              </a:rPr>
              <a:t>, если говорить о сравнении, то в России эти инциденты имели место куда реже, чем в Украине, и не имели столь зверский и столь массовый характер</a:t>
            </a:r>
            <a:r>
              <a:rPr lang="ru-RU" sz="2000" dirty="0">
                <a:effectLst/>
                <a:latin typeface="Calibri" panose="020F0502020204030204" pitchFamily="34" charset="0"/>
                <a:ea typeface="Calibri" panose="020F0502020204030204" pitchFamily="34" charset="0"/>
              </a:rPr>
              <a:t>».</a:t>
            </a:r>
            <a:endParaRPr lang="ru-RU" sz="2000" dirty="0">
              <a:effectLst/>
              <a:latin typeface="Calibri" panose="020F0502020204030204" pitchFamily="34" charset="0"/>
              <a:ea typeface="Calibri" panose="020F0502020204030204" pitchFamily="34" charset="0"/>
              <a:cs typeface="Arial" panose="020B0604020202020204" pitchFamily="34" charset="0"/>
            </a:endParaRPr>
          </a:p>
          <a:p>
            <a:endParaRPr lang="ru-RU" dirty="0"/>
          </a:p>
        </p:txBody>
      </p:sp>
      <p:sp>
        <p:nvSpPr>
          <p:cNvPr id="4" name="Номер слайда 3">
            <a:extLst>
              <a:ext uri="{FF2B5EF4-FFF2-40B4-BE49-F238E27FC236}">
                <a16:creationId xmlns:a16="http://schemas.microsoft.com/office/drawing/2014/main" id="{69438B59-B3CE-A253-3EAD-B331538B0827}"/>
              </a:ext>
            </a:extLst>
          </p:cNvPr>
          <p:cNvSpPr>
            <a:spLocks noGrp="1"/>
          </p:cNvSpPr>
          <p:nvPr>
            <p:ph type="sldNum" sz="quarter" idx="12"/>
          </p:nvPr>
        </p:nvSpPr>
        <p:spPr/>
        <p:txBody>
          <a:bodyPr/>
          <a:lstStyle/>
          <a:p>
            <a:fld id="{285DC19C-03DA-4066-9FF7-D0BF1BC6D6F6}" type="slidenum">
              <a:rPr lang="ru-RU" smtClean="0"/>
              <a:t>15</a:t>
            </a:fld>
            <a:endParaRPr lang="ru-RU"/>
          </a:p>
        </p:txBody>
      </p:sp>
      <p:sp>
        <p:nvSpPr>
          <p:cNvPr id="5" name="Нижний колонтитул 4">
            <a:extLst>
              <a:ext uri="{FF2B5EF4-FFF2-40B4-BE49-F238E27FC236}">
                <a16:creationId xmlns:a16="http://schemas.microsoft.com/office/drawing/2014/main" id="{BDB4CD6F-006C-244E-AA41-C0699AE9395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099309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8" y="349625"/>
            <a:ext cx="10515600" cy="2995555"/>
          </a:xfrm>
        </p:spPr>
        <p:txBody>
          <a:bodyPr>
            <a:normAutofit fontScale="90000"/>
          </a:bodyPr>
          <a:lstStyle/>
          <a:p>
            <a:r>
              <a:rPr lang="ru-RU" sz="2200" dirty="0">
                <a:latin typeface="+mn-lt"/>
              </a:rPr>
              <a:t>	Наиболее заметна разница в интересе к теме конфликта среди русскоязычных эмигрантов и </a:t>
            </a:r>
            <a:r>
              <a:rPr lang="ru-RU" sz="2200" dirty="0" err="1">
                <a:latin typeface="+mn-lt"/>
              </a:rPr>
              <a:t>сабров</a:t>
            </a:r>
            <a:r>
              <a:rPr lang="ru-RU" sz="2200" dirty="0">
                <a:latin typeface="+mn-lt"/>
              </a:rPr>
              <a:t> по параметрам «слежу иногда» и «постоянно слежу». Израильтяне, рожденные в Израиле, существенно чаще дают ответ, что редко следят за ситуацией (52% из их числа против 41% среди русскоязычных эмигрантов). </a:t>
            </a:r>
            <a:br>
              <a:rPr lang="ru-RU" sz="2200" dirty="0">
                <a:latin typeface="+mn-lt"/>
              </a:rPr>
            </a:br>
            <a:r>
              <a:rPr lang="ru-RU" sz="2200" dirty="0">
                <a:latin typeface="+mn-lt"/>
              </a:rPr>
              <a:t>	В свою очередь, русскоязычные эмигранты практически в 3 раза больше «постоянно следят» за военным конфликтом, чем коренные израильтяне.   (табл.4)</a:t>
            </a:r>
            <a:br>
              <a:rPr lang="ru-RU" sz="2800" dirty="0"/>
            </a:br>
            <a:r>
              <a:rPr lang="ru-RU" sz="2800" dirty="0"/>
              <a:t> </a:t>
            </a:r>
            <a:br>
              <a:rPr lang="ru-RU" sz="2800" dirty="0"/>
            </a:br>
            <a:r>
              <a:rPr lang="ru-RU" sz="2000" b="1" dirty="0">
                <a:solidFill>
                  <a:prstClr val="black"/>
                </a:solidFill>
                <a:cs typeface="Calibri Light"/>
              </a:rPr>
              <a:t>Таблица 4.</a:t>
            </a:r>
            <a:r>
              <a:rPr lang="ru-RU" sz="2000" dirty="0">
                <a:solidFill>
                  <a:prstClr val="black"/>
                </a:solidFill>
                <a:cs typeface="Calibri Light"/>
              </a:rPr>
              <a:t>  - В феврале месяце исполнился год со дня войны между Россией и Украиной. Слышали ли вы о войне? Если да, то в какой мере вы следите или не следите за ходом боевых действий?</a:t>
            </a:r>
            <a:endParaRPr lang="en-GB" sz="2000" dirty="0"/>
          </a:p>
        </p:txBody>
      </p:sp>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br>
              <a:rPr kumimoji="0" lang="en-US" altLang="en-US" sz="1400" b="1" i="0" u="none" strike="noStrike" cap="none" normalizeH="0" baseline="0">
                <a:ln>
                  <a:noFill/>
                </a:ln>
                <a:solidFill>
                  <a:schemeClr val="tx1"/>
                </a:solidFill>
                <a:effectLst/>
                <a:latin typeface="David" panose="020E0502060401010101" pitchFamily="34" charset="-79"/>
                <a:ea typeface="Times New Roman" panose="02020603050405020304" pitchFamily="18" charset="0"/>
                <a:cs typeface="David" panose="020E0502060401010101" pitchFamily="34" charset="-79"/>
              </a:rPr>
            </a:br>
            <a:br>
              <a:rPr kumimoji="0" lang="en-US" altLang="en-US" sz="1400" b="1" i="0" u="none" strike="noStrike" cap="none" normalizeH="0" baseline="0">
                <a:ln>
                  <a:noFill/>
                </a:ln>
                <a:solidFill>
                  <a:schemeClr val="tx1"/>
                </a:solidFill>
                <a:effectLst/>
                <a:latin typeface="David" panose="020E0502060401010101" pitchFamily="34" charset="-79"/>
                <a:ea typeface="Times New Roman" panose="02020603050405020304" pitchFamily="18" charset="0"/>
                <a:cs typeface="David" panose="020E0502060401010101" pitchFamily="34" charset="-79"/>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Таблица 2">
            <a:extLst>
              <a:ext uri="{FF2B5EF4-FFF2-40B4-BE49-F238E27FC236}">
                <a16:creationId xmlns:a16="http://schemas.microsoft.com/office/drawing/2014/main" id="{C4E49C8E-2FAD-5ADC-0211-D64D2F1C3471}"/>
              </a:ext>
            </a:extLst>
          </p:cNvPr>
          <p:cNvGraphicFramePr>
            <a:graphicFrameLocks noGrp="1"/>
          </p:cNvGraphicFramePr>
          <p:nvPr>
            <p:extLst>
              <p:ext uri="{D42A27DB-BD31-4B8C-83A1-F6EECF244321}">
                <p14:modId xmlns:p14="http://schemas.microsoft.com/office/powerpoint/2010/main" val="656615058"/>
              </p:ext>
            </p:extLst>
          </p:nvPr>
        </p:nvGraphicFramePr>
        <p:xfrm>
          <a:off x="957292" y="3345180"/>
          <a:ext cx="9890761" cy="2545080"/>
        </p:xfrm>
        <a:graphic>
          <a:graphicData uri="http://schemas.openxmlformats.org/drawingml/2006/table">
            <a:tbl>
              <a:tblPr firstRow="1" firstCol="1" bandRow="1">
                <a:tableStyleId>{5C22544A-7EE6-4342-B048-85BDC9FD1C3A}</a:tableStyleId>
              </a:tblPr>
              <a:tblGrid>
                <a:gridCol w="594822">
                  <a:extLst>
                    <a:ext uri="{9D8B030D-6E8A-4147-A177-3AD203B41FA5}">
                      <a16:colId xmlns:a16="http://schemas.microsoft.com/office/drawing/2014/main" val="386412993"/>
                    </a:ext>
                  </a:extLst>
                </a:gridCol>
                <a:gridCol w="2429030">
                  <a:extLst>
                    <a:ext uri="{9D8B030D-6E8A-4147-A177-3AD203B41FA5}">
                      <a16:colId xmlns:a16="http://schemas.microsoft.com/office/drawing/2014/main" val="2469052184"/>
                    </a:ext>
                  </a:extLst>
                </a:gridCol>
                <a:gridCol w="1349462">
                  <a:extLst>
                    <a:ext uri="{9D8B030D-6E8A-4147-A177-3AD203B41FA5}">
                      <a16:colId xmlns:a16="http://schemas.microsoft.com/office/drawing/2014/main" val="636817480"/>
                    </a:ext>
                  </a:extLst>
                </a:gridCol>
                <a:gridCol w="1326177">
                  <a:extLst>
                    <a:ext uri="{9D8B030D-6E8A-4147-A177-3AD203B41FA5}">
                      <a16:colId xmlns:a16="http://schemas.microsoft.com/office/drawing/2014/main" val="3576112078"/>
                    </a:ext>
                  </a:extLst>
                </a:gridCol>
                <a:gridCol w="1294425">
                  <a:extLst>
                    <a:ext uri="{9D8B030D-6E8A-4147-A177-3AD203B41FA5}">
                      <a16:colId xmlns:a16="http://schemas.microsoft.com/office/drawing/2014/main" val="4005717914"/>
                    </a:ext>
                  </a:extLst>
                </a:gridCol>
                <a:gridCol w="1523040">
                  <a:extLst>
                    <a:ext uri="{9D8B030D-6E8A-4147-A177-3AD203B41FA5}">
                      <a16:colId xmlns:a16="http://schemas.microsoft.com/office/drawing/2014/main" val="3413680486"/>
                    </a:ext>
                  </a:extLst>
                </a:gridCol>
                <a:gridCol w="1373805">
                  <a:extLst>
                    <a:ext uri="{9D8B030D-6E8A-4147-A177-3AD203B41FA5}">
                      <a16:colId xmlns:a16="http://schemas.microsoft.com/office/drawing/2014/main" val="1837184100"/>
                    </a:ext>
                  </a:extLst>
                </a:gridCol>
              </a:tblGrid>
              <a:tr h="565574">
                <a:tc>
                  <a:txBody>
                    <a:bodyPr/>
                    <a:lstStyle/>
                    <a:p>
                      <a:pPr algn="ctr"/>
                      <a:r>
                        <a:rPr lang="ru-RU" sz="1400" kern="1200" dirty="0">
                          <a:effectLst/>
                        </a:rPr>
                        <a:t>№</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Аудитории</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a:effectLst/>
                        </a:rPr>
                        <a:t>Совсем не слежу</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a:effectLst/>
                        </a:rPr>
                        <a:t>Слежу иногда</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Слежу часто</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Постоянно слежу</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a:effectLst/>
                        </a:rPr>
                        <a:t>Ничего не слышал</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47998118"/>
                  </a:ext>
                </a:extLst>
              </a:tr>
              <a:tr h="1131146">
                <a:tc>
                  <a:txBody>
                    <a:bodyPr/>
                    <a:lstStyle/>
                    <a:p>
                      <a:pPr algn="ctr"/>
                      <a:r>
                        <a:rPr lang="ru-RU" sz="1400" kern="1200">
                          <a:effectLst/>
                        </a:rPr>
                        <a:t>1</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В среднем, по разным группам русскоязычных израильтян</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8%</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highlight>
                            <a:srgbClr val="FFFF00"/>
                          </a:highlight>
                        </a:rPr>
                        <a:t>41%</a:t>
                      </a:r>
                      <a:endParaRPr lang="ru-RU" sz="1400"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31%</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highlight>
                            <a:srgbClr val="FFFF00"/>
                          </a:highlight>
                        </a:rPr>
                        <a:t>20%</a:t>
                      </a:r>
                      <a:endParaRPr lang="ru-RU" sz="1400"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09155568"/>
                  </a:ext>
                </a:extLst>
              </a:tr>
              <a:tr h="848360">
                <a:tc>
                  <a:txBody>
                    <a:bodyPr/>
                    <a:lstStyle/>
                    <a:p>
                      <a:pPr algn="ctr"/>
                      <a:r>
                        <a:rPr lang="ru-RU" sz="1400" kern="1200">
                          <a:effectLst/>
                        </a:rPr>
                        <a:t>2</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a:effectLst/>
                        </a:rPr>
                        <a:t>Израильтяне, рожденные в Израиле</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noProof="0" dirty="0">
                          <a:effectLst/>
                        </a:rPr>
                        <a:t>8%</a:t>
                      </a:r>
                      <a:endParaRPr lang="ru-RU" sz="1400" kern="100"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ru-RU" sz="1400" kern="1200" noProof="0" dirty="0">
                          <a:effectLst/>
                          <a:highlight>
                            <a:srgbClr val="FFFF00"/>
                          </a:highlight>
                        </a:rPr>
                        <a:t>52%</a:t>
                      </a:r>
                      <a:endParaRPr lang="ru-RU" sz="1400" kern="100" noProof="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ru-RU" sz="1400" kern="1200" noProof="0" dirty="0">
                          <a:effectLst/>
                        </a:rPr>
                        <a:t>33%</a:t>
                      </a:r>
                      <a:endParaRPr lang="ru-RU" sz="1400" kern="100" noProof="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ru-RU" sz="1400" kern="1200" noProof="0" dirty="0">
                          <a:effectLst/>
                          <a:highlight>
                            <a:srgbClr val="FFFF00"/>
                          </a:highlight>
                        </a:rPr>
                        <a:t>7%</a:t>
                      </a:r>
                      <a:endParaRPr lang="ru-RU" sz="1400" kern="100" noProof="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200" dirty="0">
                          <a:effectLst/>
                        </a:rPr>
                        <a:t>-</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48811017"/>
                  </a:ext>
                </a:extLst>
              </a:tr>
            </a:tbl>
          </a:graphicData>
        </a:graphic>
      </p:graphicFrame>
      <p:sp>
        <p:nvSpPr>
          <p:cNvPr id="4" name="Номер слайда 3">
            <a:extLst>
              <a:ext uri="{FF2B5EF4-FFF2-40B4-BE49-F238E27FC236}">
                <a16:creationId xmlns:a16="http://schemas.microsoft.com/office/drawing/2014/main" id="{883603B7-DA0B-8A93-BB9D-24E04ADF45CB}"/>
              </a:ext>
            </a:extLst>
          </p:cNvPr>
          <p:cNvSpPr>
            <a:spLocks noGrp="1"/>
          </p:cNvSpPr>
          <p:nvPr>
            <p:ph type="sldNum" sz="quarter" idx="12"/>
          </p:nvPr>
        </p:nvSpPr>
        <p:spPr/>
        <p:txBody>
          <a:bodyPr/>
          <a:lstStyle/>
          <a:p>
            <a:fld id="{285DC19C-03DA-4066-9FF7-D0BF1BC6D6F6}" type="slidenum">
              <a:rPr lang="ru-RU" smtClean="0"/>
              <a:t>16</a:t>
            </a:fld>
            <a:endParaRPr lang="ru-RU"/>
          </a:p>
        </p:txBody>
      </p:sp>
      <p:sp>
        <p:nvSpPr>
          <p:cNvPr id="6" name="Нижний колонтитул 5">
            <a:extLst>
              <a:ext uri="{FF2B5EF4-FFF2-40B4-BE49-F238E27FC236}">
                <a16:creationId xmlns:a16="http://schemas.microsoft.com/office/drawing/2014/main" id="{46271E53-1A81-9BAB-7026-F73D81F0C2C3}"/>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505410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D135E6-7FE3-4C7C-AB2D-1907EAA6319E}"/>
              </a:ext>
            </a:extLst>
          </p:cNvPr>
          <p:cNvSpPr>
            <a:spLocks noGrp="1"/>
          </p:cNvSpPr>
          <p:nvPr>
            <p:ph type="title"/>
          </p:nvPr>
        </p:nvSpPr>
        <p:spPr>
          <a:xfrm>
            <a:off x="838200" y="365125"/>
            <a:ext cx="10515600" cy="1460500"/>
          </a:xfrm>
        </p:spPr>
        <p:txBody>
          <a:bodyPr>
            <a:noAutofit/>
          </a:bodyPr>
          <a:lstStyle/>
          <a:p>
            <a:pPr algn="ctr"/>
            <a:r>
              <a:rPr lang="ru-RU" sz="3200" b="1" dirty="0">
                <a:cs typeface="Calibri Light"/>
              </a:rPr>
              <a:t>Историческая память и религиозная традиция: специфика </a:t>
            </a:r>
            <a:r>
              <a:rPr lang="ru-RU" sz="3200" b="1" dirty="0" err="1">
                <a:cs typeface="Calibri Light"/>
              </a:rPr>
              <a:t>ультро</a:t>
            </a:r>
            <a:r>
              <a:rPr lang="ru-RU" sz="3200" b="1" dirty="0">
                <a:cs typeface="Calibri Light"/>
              </a:rPr>
              <a:t>-ортодоксального и леволиберального сектора</a:t>
            </a:r>
          </a:p>
        </p:txBody>
      </p:sp>
      <p:sp>
        <p:nvSpPr>
          <p:cNvPr id="3" name="Объект 2">
            <a:extLst>
              <a:ext uri="{FF2B5EF4-FFF2-40B4-BE49-F238E27FC236}">
                <a16:creationId xmlns:a16="http://schemas.microsoft.com/office/drawing/2014/main" id="{5BE3D828-F734-8237-4FB9-611746276AAC}"/>
              </a:ext>
            </a:extLst>
          </p:cNvPr>
          <p:cNvSpPr>
            <a:spLocks noGrp="1"/>
          </p:cNvSpPr>
          <p:nvPr>
            <p:ph idx="1"/>
          </p:nvPr>
        </p:nvSpPr>
        <p:spPr>
          <a:xfrm>
            <a:off x="838200" y="2064327"/>
            <a:ext cx="10515600" cy="4112636"/>
          </a:xfrm>
        </p:spPr>
        <p:txBody>
          <a:bodyPr>
            <a:normAutofit/>
          </a:bodyPr>
          <a:lstStyle/>
          <a:p>
            <a:pPr algn="just"/>
            <a:r>
              <a:rPr lang="ru-RU" sz="1800" dirty="0">
                <a:effectLst/>
                <a:latin typeface="Calibri" panose="020F0502020204030204" pitchFamily="34" charset="0"/>
                <a:ea typeface="Calibri" panose="020F0502020204030204" pitchFamily="34" charset="0"/>
              </a:rPr>
              <a:t>«</a:t>
            </a:r>
            <a:r>
              <a:rPr lang="ru-RU" sz="1800" i="1" dirty="0">
                <a:effectLst/>
                <a:latin typeface="Calibri" panose="020F0502020204030204" pitchFamily="34" charset="0"/>
                <a:ea typeface="Calibri" panose="020F0502020204030204" pitchFamily="34" charset="0"/>
              </a:rPr>
              <a:t>Ультра-ортодоксальные раввины хорошо знают историю Богдана Хмельницкого, который убил от 100 до 300 тысяч евреев, гетмана Мазепы, Симона Петлюры, который убил 200.000 евреев, украинских националистов, которые выступали за третьей Рейх. У нас по данным Яд Вашем (Мемориальный комплекс истории Холокоста), было убито порядка шестисот тысяч евреев</a:t>
            </a:r>
            <a:r>
              <a:rPr lang="ru-RU" sz="1800" dirty="0">
                <a:effectLst/>
                <a:latin typeface="Calibri" panose="020F0502020204030204" pitchFamily="34" charset="0"/>
                <a:ea typeface="Calibri" panose="020F0502020204030204" pitchFamily="34" charset="0"/>
              </a:rPr>
              <a:t>».</a:t>
            </a:r>
          </a:p>
          <a:p>
            <a:pPr algn="just"/>
            <a:r>
              <a:rPr lang="ru-RU" sz="1800" dirty="0">
                <a:effectLst/>
                <a:latin typeface="Calibri" panose="020F0502020204030204" pitchFamily="34" charset="0"/>
                <a:ea typeface="Calibri" panose="020F0502020204030204" pitchFamily="34" charset="0"/>
                <a:cs typeface="Calibri" panose="020F0502020204030204" pitchFamily="34" charset="0"/>
              </a:rPr>
              <a:t>«</a:t>
            </a:r>
            <a:r>
              <a:rPr lang="ru-RU" sz="1800" i="1" dirty="0">
                <a:effectLst/>
                <a:latin typeface="Calibri" panose="020F0502020204030204" pitchFamily="34" charset="0"/>
                <a:ea typeface="Calibri" panose="020F0502020204030204" pitchFamily="34" charset="0"/>
                <a:cs typeface="Calibri" panose="020F0502020204030204" pitchFamily="34" charset="0"/>
              </a:rPr>
              <a:t>С точки зрения «нерусскоязычных» израильтян, особенно в ультра-ортодоксальном секторе, украинская политика героизации исторических персон, имевших отношение к уничтожению (некоторые эксперты использовали термин «геноцид») евреев на Украине не может не вызывать содрогание. В день скорби  «</a:t>
            </a:r>
            <a:r>
              <a:rPr lang="ru-RU" sz="1800" b="1" i="1" dirty="0">
                <a:effectLst/>
                <a:latin typeface="Calibri" panose="020F0502020204030204" pitchFamily="34" charset="0"/>
                <a:ea typeface="Calibri" panose="020F0502020204030204" pitchFamily="34" charset="0"/>
                <a:cs typeface="Calibri" panose="020F0502020204030204" pitchFamily="34" charset="0"/>
              </a:rPr>
              <a:t>Девятое </a:t>
            </a:r>
            <a:r>
              <a:rPr lang="ru-RU" sz="1800" b="1" i="1" dirty="0" err="1">
                <a:effectLst/>
                <a:latin typeface="Calibri" panose="020F0502020204030204" pitchFamily="34" charset="0"/>
                <a:ea typeface="Calibri" panose="020F0502020204030204" pitchFamily="34" charset="0"/>
                <a:cs typeface="Calibri" panose="020F0502020204030204" pitchFamily="34" charset="0"/>
              </a:rPr>
              <a:t>ава</a:t>
            </a:r>
            <a:r>
              <a:rPr lang="ru-RU" sz="1800" i="1" dirty="0">
                <a:effectLst/>
                <a:latin typeface="Calibri" panose="020F0502020204030204" pitchFamily="34" charset="0"/>
                <a:ea typeface="Calibri" panose="020F0502020204030204" pitchFamily="34" charset="0"/>
                <a:cs typeface="Calibri" panose="020F0502020204030204" pitchFamily="34" charset="0"/>
              </a:rPr>
              <a:t>»</a:t>
            </a:r>
            <a:r>
              <a:rPr lang="ru-RU" sz="1800" b="1" i="1" dirty="0">
                <a:effectLst/>
                <a:latin typeface="Calibri" panose="020F0502020204030204" pitchFamily="34" charset="0"/>
                <a:ea typeface="Calibri" panose="020F0502020204030204" pitchFamily="34" charset="0"/>
                <a:cs typeface="Calibri" panose="020F0502020204030204" pitchFamily="34" charset="0"/>
              </a:rPr>
              <a:t> —</a:t>
            </a:r>
            <a:r>
              <a:rPr lang="ru-RU" sz="1800" i="1" dirty="0">
                <a:effectLst/>
                <a:latin typeface="Calibri" panose="020F0502020204030204" pitchFamily="34" charset="0"/>
                <a:ea typeface="Calibri" panose="020F0502020204030204" pitchFamily="34" charset="0"/>
                <a:cs typeface="Calibri" panose="020F0502020204030204" pitchFamily="34" charset="0"/>
              </a:rPr>
              <a:t> национальный день траура еврейского народа, израильтяне вспоминают не только разрушение Первого и Второго Иерусалимского храмов, но и жуткие погромы Богдана Хмельницкого, </a:t>
            </a:r>
            <a:r>
              <a:rPr lang="ru-RU" sz="1800" i="1" dirty="0" err="1">
                <a:effectLst/>
                <a:latin typeface="Calibri" panose="020F0502020204030204" pitchFamily="34" charset="0"/>
                <a:ea typeface="Calibri" panose="020F0502020204030204" pitchFamily="34" charset="0"/>
                <a:cs typeface="Calibri" panose="020F0502020204030204" pitchFamily="34" charset="0"/>
              </a:rPr>
              <a:t>колиивщину</a:t>
            </a:r>
            <a:r>
              <a:rPr lang="ru-RU" sz="1800" i="1" dirty="0">
                <a:effectLst/>
                <a:latin typeface="Calibri" panose="020F0502020204030204" pitchFamily="34" charset="0"/>
                <a:ea typeface="Calibri" panose="020F0502020204030204" pitchFamily="34" charset="0"/>
                <a:cs typeface="Calibri" panose="020F0502020204030204" pitchFamily="34" charset="0"/>
              </a:rPr>
              <a:t> и другие факты массового уничтожения евреев, которые были на Украине в разные века</a:t>
            </a:r>
            <a:r>
              <a:rPr lang="ru-RU" sz="1800" dirty="0">
                <a:effectLst/>
                <a:latin typeface="Calibri" panose="020F0502020204030204" pitchFamily="34" charset="0"/>
                <a:ea typeface="Calibri" panose="020F0502020204030204" pitchFamily="34" charset="0"/>
                <a:cs typeface="Calibri" panose="020F0502020204030204" pitchFamily="34" charset="0"/>
              </a:rPr>
              <a:t>». </a:t>
            </a:r>
            <a:endParaRPr lang="ru-RU" sz="1800" dirty="0">
              <a:effectLst/>
              <a:latin typeface="Calibri" panose="020F0502020204030204" pitchFamily="34" charset="0"/>
              <a:ea typeface="Calibri" panose="020F0502020204030204" pitchFamily="34" charset="0"/>
              <a:cs typeface="Arial" panose="020B0604020202020204" pitchFamily="34" charset="0"/>
            </a:endParaRPr>
          </a:p>
          <a:p>
            <a:pPr algn="just"/>
            <a:r>
              <a:rPr lang="ru-RU" sz="1800" dirty="0">
                <a:effectLst/>
                <a:latin typeface="Calibri" panose="020F0502020204030204" pitchFamily="34" charset="0"/>
                <a:ea typeface="Calibri" panose="020F0502020204030204" pitchFamily="34" charset="0"/>
                <a:cs typeface="Calibri" panose="020F0502020204030204" pitchFamily="34" charset="0"/>
              </a:rPr>
              <a:t>«</a:t>
            </a:r>
            <a:r>
              <a:rPr lang="ru-RU" sz="1800" i="1" dirty="0">
                <a:effectLst/>
                <a:latin typeface="Calibri" panose="020F0502020204030204" pitchFamily="34" charset="0"/>
                <a:ea typeface="Calibri" panose="020F0502020204030204" pitchFamily="34" charset="0"/>
                <a:cs typeface="Calibri" panose="020F0502020204030204" pitchFamily="34" charset="0"/>
              </a:rPr>
              <a:t>Специфическая информированность ультра-ортодоксального сектора отличает его от леволиберального сектора, который историю не помнит и не знает, включает телевизор, смотрит прозападные новости, формирующие соответствующий настрой, и верит тому, что говорят по телевизору</a:t>
            </a:r>
            <a:r>
              <a:rPr lang="ru-RU" sz="1800" dirty="0">
                <a:effectLst/>
                <a:latin typeface="Calibri" panose="020F0502020204030204" pitchFamily="34" charset="0"/>
                <a:ea typeface="Calibri" panose="020F0502020204030204" pitchFamily="34" charset="0"/>
                <a:cs typeface="Calibri" panose="020F0502020204030204" pitchFamily="34" charset="0"/>
              </a:rPr>
              <a:t>».</a:t>
            </a:r>
            <a:r>
              <a:rPr lang="ru-RU" sz="1800" dirty="0">
                <a:effectLst/>
                <a:latin typeface="Calibri" panose="020F0502020204030204" pitchFamily="34" charset="0"/>
                <a:ea typeface="Calibri" panose="020F0502020204030204" pitchFamily="34" charset="0"/>
              </a:rPr>
              <a:t> </a:t>
            </a:r>
            <a:endParaRPr lang="ru-RU" dirty="0"/>
          </a:p>
        </p:txBody>
      </p:sp>
      <p:sp>
        <p:nvSpPr>
          <p:cNvPr id="4" name="Номер слайда 3">
            <a:extLst>
              <a:ext uri="{FF2B5EF4-FFF2-40B4-BE49-F238E27FC236}">
                <a16:creationId xmlns:a16="http://schemas.microsoft.com/office/drawing/2014/main" id="{9DCA3B08-1AE9-AF88-0248-3431789E1CC7}"/>
              </a:ext>
            </a:extLst>
          </p:cNvPr>
          <p:cNvSpPr>
            <a:spLocks noGrp="1"/>
          </p:cNvSpPr>
          <p:nvPr>
            <p:ph type="sldNum" sz="quarter" idx="12"/>
          </p:nvPr>
        </p:nvSpPr>
        <p:spPr/>
        <p:txBody>
          <a:bodyPr/>
          <a:lstStyle/>
          <a:p>
            <a:fld id="{285DC19C-03DA-4066-9FF7-D0BF1BC6D6F6}" type="slidenum">
              <a:rPr lang="ru-RU" smtClean="0"/>
              <a:t>17</a:t>
            </a:fld>
            <a:endParaRPr lang="ru-RU"/>
          </a:p>
        </p:txBody>
      </p:sp>
      <p:sp>
        <p:nvSpPr>
          <p:cNvPr id="5" name="Нижний колонтитул 4">
            <a:extLst>
              <a:ext uri="{FF2B5EF4-FFF2-40B4-BE49-F238E27FC236}">
                <a16:creationId xmlns:a16="http://schemas.microsoft.com/office/drawing/2014/main" id="{34CD7927-FC03-41D6-AAD5-44D8D1BADD62}"/>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201140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3C0BC4-18FC-2A5D-9D4A-73D0AD584C09}"/>
              </a:ext>
            </a:extLst>
          </p:cNvPr>
          <p:cNvSpPr>
            <a:spLocks noGrp="1"/>
          </p:cNvSpPr>
          <p:nvPr>
            <p:ph type="title"/>
          </p:nvPr>
        </p:nvSpPr>
        <p:spPr>
          <a:xfrm>
            <a:off x="838200" y="365125"/>
            <a:ext cx="10515600" cy="1024763"/>
          </a:xfrm>
        </p:spPr>
        <p:txBody>
          <a:bodyPr/>
          <a:lstStyle/>
          <a:p>
            <a:pPr algn="ctr"/>
            <a:r>
              <a:rPr lang="ru-RU" b="1" dirty="0">
                <a:cs typeface="Calibri Light"/>
              </a:rPr>
              <a:t>Минимизация участия</a:t>
            </a:r>
          </a:p>
        </p:txBody>
      </p:sp>
      <p:sp>
        <p:nvSpPr>
          <p:cNvPr id="3" name="Объект 2">
            <a:extLst>
              <a:ext uri="{FF2B5EF4-FFF2-40B4-BE49-F238E27FC236}">
                <a16:creationId xmlns:a16="http://schemas.microsoft.com/office/drawing/2014/main" id="{F6567902-5F5E-EEA1-87CC-5DAC909693F6}"/>
              </a:ext>
            </a:extLst>
          </p:cNvPr>
          <p:cNvSpPr>
            <a:spLocks noGrp="1"/>
          </p:cNvSpPr>
          <p:nvPr>
            <p:ph idx="1"/>
          </p:nvPr>
        </p:nvSpPr>
        <p:spPr>
          <a:xfrm>
            <a:off x="838200" y="1563624"/>
            <a:ext cx="10515600" cy="4742735"/>
          </a:xfrm>
        </p:spPr>
        <p:txBody>
          <a:bodyPr vert="horz" lIns="91440" tIns="45720" rIns="91440" bIns="45720" rtlCol="0" anchor="t">
            <a:normAutofit fontScale="92500" lnSpcReduction="10000"/>
          </a:bodyPr>
          <a:lstStyle/>
          <a:p>
            <a:pPr algn="just"/>
            <a:r>
              <a:rPr lang="ru-RU" dirty="0">
                <a:cs typeface="Calibri"/>
              </a:rPr>
              <a:t>Государство Израиль и израильское общество, если говорить в целом, заинтересованы в минимизации участия Израиля в российско-украинском военном конфликте на одной из его сторон. </a:t>
            </a:r>
          </a:p>
          <a:p>
            <a:pPr algn="just"/>
            <a:r>
              <a:rPr lang="ru-RU" dirty="0">
                <a:cs typeface="Calibri"/>
              </a:rPr>
              <a:t>Считают что конфликт не влияет на государство Израиль в различных сферах почти в два раза больше респондентов, чем те, которые считают, что есть отрицательное влияние. </a:t>
            </a:r>
          </a:p>
          <a:p>
            <a:pPr algn="just"/>
            <a:r>
              <a:rPr lang="ru-RU" dirty="0">
                <a:cs typeface="Calibri"/>
              </a:rPr>
              <a:t>В среднем, 25,6 % опрошенных указывают на отрицательное влияние российско-украинского конфликта на различные сферы жизнедеятельности Израиля. </a:t>
            </a:r>
          </a:p>
          <a:p>
            <a:pPr algn="just"/>
            <a:r>
              <a:rPr lang="ru-RU" dirty="0">
                <a:cs typeface="Calibri"/>
              </a:rPr>
              <a:t> Доля респондентов, считающих, что конфликт может принести Израилю дивиденды в какой-либо из сфер его жизнедеятельности, в среднем составляет 11%  (Табл. 4).</a:t>
            </a:r>
          </a:p>
          <a:p>
            <a:endParaRPr lang="ru-RU" dirty="0">
              <a:cs typeface="Calibri"/>
            </a:endParaRPr>
          </a:p>
        </p:txBody>
      </p:sp>
      <p:sp>
        <p:nvSpPr>
          <p:cNvPr id="4" name="Номер слайда 3">
            <a:extLst>
              <a:ext uri="{FF2B5EF4-FFF2-40B4-BE49-F238E27FC236}">
                <a16:creationId xmlns:a16="http://schemas.microsoft.com/office/drawing/2014/main" id="{B64671E9-EB3B-DEFD-8C42-67A4A6FA72B4}"/>
              </a:ext>
            </a:extLst>
          </p:cNvPr>
          <p:cNvSpPr>
            <a:spLocks noGrp="1"/>
          </p:cNvSpPr>
          <p:nvPr>
            <p:ph type="sldNum" sz="quarter" idx="12"/>
          </p:nvPr>
        </p:nvSpPr>
        <p:spPr/>
        <p:txBody>
          <a:bodyPr/>
          <a:lstStyle/>
          <a:p>
            <a:fld id="{285DC19C-03DA-4066-9FF7-D0BF1BC6D6F6}" type="slidenum">
              <a:rPr lang="ru-RU" smtClean="0"/>
              <a:t>18</a:t>
            </a:fld>
            <a:endParaRPr lang="ru-RU"/>
          </a:p>
        </p:txBody>
      </p:sp>
      <p:sp>
        <p:nvSpPr>
          <p:cNvPr id="5" name="Нижний колонтитул 4">
            <a:extLst>
              <a:ext uri="{FF2B5EF4-FFF2-40B4-BE49-F238E27FC236}">
                <a16:creationId xmlns:a16="http://schemas.microsoft.com/office/drawing/2014/main" id="{A1593A07-D332-1A81-4CF8-15A06A019F52}"/>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683035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77C1CE-197F-CD03-2EF5-7B5B632304CC}"/>
              </a:ext>
            </a:extLst>
          </p:cNvPr>
          <p:cNvSpPr>
            <a:spLocks noGrp="1"/>
          </p:cNvSpPr>
          <p:nvPr>
            <p:ph type="title"/>
          </p:nvPr>
        </p:nvSpPr>
        <p:spPr>
          <a:xfrm>
            <a:off x="731522" y="676831"/>
            <a:ext cx="10515600" cy="1295404"/>
          </a:xfrm>
        </p:spPr>
        <p:txBody>
          <a:bodyPr>
            <a:normAutofit fontScale="90000"/>
          </a:bodyPr>
          <a:lstStyle/>
          <a:p>
            <a:br>
              <a:rPr lang="ru-RU" sz="2400" dirty="0"/>
            </a:br>
            <a:r>
              <a:rPr lang="ru-RU" sz="2400" b="1" dirty="0">
                <a:latin typeface="+mn-lt"/>
              </a:rPr>
              <a:t>Таблица 5.- </a:t>
            </a:r>
            <a:r>
              <a:rPr lang="ru-RU" sz="2400" dirty="0">
                <a:latin typeface="+mn-lt"/>
              </a:rPr>
              <a:t>По вашему мнению, конфликт между Россией и Украиной влияет или не влияет на Государство Израиль в каждой из следующих областей?</a:t>
            </a:r>
            <a:br>
              <a:rPr lang="ru-RU" sz="2400" dirty="0">
                <a:latin typeface="+mn-lt"/>
              </a:rPr>
            </a:br>
            <a:br>
              <a:rPr lang="ru-RU" sz="2400" dirty="0"/>
            </a:br>
            <a:endParaRPr lang="ru-RU" sz="2400" dirty="0"/>
          </a:p>
        </p:txBody>
      </p:sp>
      <p:graphicFrame>
        <p:nvGraphicFramePr>
          <p:cNvPr id="11" name="Таблица 10">
            <a:extLst>
              <a:ext uri="{FF2B5EF4-FFF2-40B4-BE49-F238E27FC236}">
                <a16:creationId xmlns:a16="http://schemas.microsoft.com/office/drawing/2014/main" id="{1A060E98-D8A0-D6DF-C610-3FFB19654252}"/>
              </a:ext>
            </a:extLst>
          </p:cNvPr>
          <p:cNvGraphicFramePr>
            <a:graphicFrameLocks noGrp="1"/>
          </p:cNvGraphicFramePr>
          <p:nvPr>
            <p:extLst>
              <p:ext uri="{D42A27DB-BD31-4B8C-83A1-F6EECF244321}">
                <p14:modId xmlns:p14="http://schemas.microsoft.com/office/powerpoint/2010/main" val="3278128603"/>
              </p:ext>
            </p:extLst>
          </p:nvPr>
        </p:nvGraphicFramePr>
        <p:xfrm>
          <a:off x="838200" y="1972235"/>
          <a:ext cx="10515600" cy="4165417"/>
        </p:xfrm>
        <a:graphic>
          <a:graphicData uri="http://schemas.openxmlformats.org/drawingml/2006/table">
            <a:tbl>
              <a:tblPr firstRow="1" firstCol="1" bandRow="1">
                <a:tableStyleId>{5C22544A-7EE6-4342-B048-85BDC9FD1C3A}</a:tableStyleId>
              </a:tblPr>
              <a:tblGrid>
                <a:gridCol w="1198390">
                  <a:extLst>
                    <a:ext uri="{9D8B030D-6E8A-4147-A177-3AD203B41FA5}">
                      <a16:colId xmlns:a16="http://schemas.microsoft.com/office/drawing/2014/main" val="1514442498"/>
                    </a:ext>
                  </a:extLst>
                </a:gridCol>
                <a:gridCol w="2205390">
                  <a:extLst>
                    <a:ext uri="{9D8B030D-6E8A-4147-A177-3AD203B41FA5}">
                      <a16:colId xmlns:a16="http://schemas.microsoft.com/office/drawing/2014/main" val="3913406362"/>
                    </a:ext>
                  </a:extLst>
                </a:gridCol>
                <a:gridCol w="1754890">
                  <a:extLst>
                    <a:ext uri="{9D8B030D-6E8A-4147-A177-3AD203B41FA5}">
                      <a16:colId xmlns:a16="http://schemas.microsoft.com/office/drawing/2014/main" val="3176817159"/>
                    </a:ext>
                  </a:extLst>
                </a:gridCol>
                <a:gridCol w="1832427">
                  <a:extLst>
                    <a:ext uri="{9D8B030D-6E8A-4147-A177-3AD203B41FA5}">
                      <a16:colId xmlns:a16="http://schemas.microsoft.com/office/drawing/2014/main" val="709789586"/>
                    </a:ext>
                  </a:extLst>
                </a:gridCol>
                <a:gridCol w="1832427">
                  <a:extLst>
                    <a:ext uri="{9D8B030D-6E8A-4147-A177-3AD203B41FA5}">
                      <a16:colId xmlns:a16="http://schemas.microsoft.com/office/drawing/2014/main" val="3010681041"/>
                    </a:ext>
                  </a:extLst>
                </a:gridCol>
                <a:gridCol w="846038">
                  <a:extLst>
                    <a:ext uri="{9D8B030D-6E8A-4147-A177-3AD203B41FA5}">
                      <a16:colId xmlns:a16="http://schemas.microsoft.com/office/drawing/2014/main" val="3753025720"/>
                    </a:ext>
                  </a:extLst>
                </a:gridCol>
                <a:gridCol w="846038">
                  <a:extLst>
                    <a:ext uri="{9D8B030D-6E8A-4147-A177-3AD203B41FA5}">
                      <a16:colId xmlns:a16="http://schemas.microsoft.com/office/drawing/2014/main" val="3223687309"/>
                    </a:ext>
                  </a:extLst>
                </a:gridCol>
              </a:tblGrid>
              <a:tr h="832759">
                <a:tc rowSpan="2">
                  <a:txBody>
                    <a:bodyPr/>
                    <a:lstStyle/>
                    <a:p>
                      <a:pPr algn="ctr"/>
                      <a:r>
                        <a:rPr lang="ru-RU" sz="1600" kern="100" dirty="0">
                          <a:effectLst/>
                        </a:rPr>
                        <a:t>№</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2">
                  <a:txBody>
                    <a:bodyPr/>
                    <a:lstStyle/>
                    <a:p>
                      <a:pPr algn="ctr"/>
                      <a:r>
                        <a:rPr lang="ru-RU" sz="1600" kern="100" dirty="0">
                          <a:effectLst/>
                        </a:rPr>
                        <a:t>Варианты ответов</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Нет эффекта</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Есть отрицательное</a:t>
                      </a:r>
                      <a:endParaRPr lang="ru-RU" sz="1600" kern="100" dirty="0">
                        <a:effectLst/>
                      </a:endParaRPr>
                    </a:p>
                    <a:p>
                      <a:pPr algn="ctr"/>
                      <a:r>
                        <a:rPr lang="ru-RU" sz="1600" kern="1200" dirty="0">
                          <a:effectLst/>
                        </a:rPr>
                        <a:t>влияние</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Есть положительное влияние</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Не знаю</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a:effectLst/>
                        </a:rPr>
                        <a:t>Всего</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71636"/>
                  </a:ext>
                </a:extLst>
              </a:tr>
              <a:tr h="279208">
                <a:tc vMerge="1">
                  <a:txBody>
                    <a:bodyPr/>
                    <a:lstStyle/>
                    <a:p>
                      <a:endParaRPr lang="ru-RU"/>
                    </a:p>
                  </a:txBody>
                  <a:tcPr/>
                </a:tc>
                <a:tc vMerge="1">
                  <a:txBody>
                    <a:bodyPr/>
                    <a:lstStyle/>
                    <a:p>
                      <a:endParaRPr lang="ru-RU"/>
                    </a:p>
                  </a:txBody>
                  <a:tcPr/>
                </a:tc>
                <a:tc>
                  <a:txBody>
                    <a:bodyPr/>
                    <a:lstStyle/>
                    <a:p>
                      <a:pPr algn="ctr"/>
                      <a:r>
                        <a:rPr lang="ru-RU" sz="1600" kern="1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600" kern="12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600" kern="12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600" kern="1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74653148"/>
                  </a:ext>
                </a:extLst>
              </a:tr>
              <a:tr h="832759">
                <a:tc>
                  <a:txBody>
                    <a:bodyPr/>
                    <a:lstStyle/>
                    <a:p>
                      <a:pPr algn="ctr"/>
                      <a:r>
                        <a:rPr lang="ru-RU" sz="1600" kern="100" dirty="0">
                          <a:effectLst/>
                        </a:rPr>
                        <a:t>1</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dirty="0">
                          <a:effectLst/>
                        </a:rPr>
                        <a:t>Международное положение Израиля</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highlight>
                            <a:srgbClr val="FFFF00"/>
                          </a:highlight>
                        </a:rPr>
                        <a:t>41</a:t>
                      </a:r>
                      <a:endParaRPr lang="ru-RU" sz="1600"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28</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10</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21</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rPr>
                        <a:t> 100</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8616006"/>
                  </a:ext>
                </a:extLst>
              </a:tr>
              <a:tr h="555173">
                <a:tc>
                  <a:txBody>
                    <a:bodyPr/>
                    <a:lstStyle/>
                    <a:p>
                      <a:pPr algn="ctr"/>
                      <a:r>
                        <a:rPr lang="ru-RU" sz="1600" kern="100" dirty="0">
                          <a:effectLst/>
                        </a:rPr>
                        <a:t>2</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a:effectLst/>
                        </a:rPr>
                        <a:t>Безопасность Израиля</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highlight>
                            <a:srgbClr val="FFFF00"/>
                          </a:highlight>
                        </a:rPr>
                        <a:t>45</a:t>
                      </a:r>
                      <a:endParaRPr lang="ru-RU" sz="1600"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23</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15</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17</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rPr>
                        <a:t> 100</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74622351"/>
                  </a:ext>
                </a:extLst>
              </a:tr>
              <a:tr h="832759">
                <a:tc>
                  <a:txBody>
                    <a:bodyPr/>
                    <a:lstStyle/>
                    <a:p>
                      <a:pPr algn="ctr"/>
                      <a:r>
                        <a:rPr lang="ru-RU" sz="1600" kern="100" dirty="0">
                          <a:effectLst/>
                        </a:rPr>
                        <a:t>3</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a:effectLst/>
                        </a:rPr>
                        <a:t>Социальная ситуация в Израиле </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highlight>
                            <a:srgbClr val="FFFF00"/>
                          </a:highlight>
                        </a:rPr>
                        <a:t>50</a:t>
                      </a:r>
                      <a:endParaRPr lang="ru-RU" sz="1600"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26</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7</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17</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rPr>
                        <a:t> 100</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96238160"/>
                  </a:ext>
                </a:extLst>
              </a:tr>
              <a:tr h="832759">
                <a:tc>
                  <a:txBody>
                    <a:bodyPr/>
                    <a:lstStyle/>
                    <a:p>
                      <a:pPr algn="ctr"/>
                      <a:r>
                        <a:rPr lang="ru-RU" sz="1600" kern="100" dirty="0">
                          <a:effectLst/>
                        </a:rPr>
                        <a:t>4</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a:effectLst/>
                        </a:rPr>
                        <a:t>Моральная сила Государства Израиль</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600" kern="1200">
                          <a:effectLst/>
                        </a:rPr>
                        <a:t>35</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31</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16</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18</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rPr>
                        <a:t> 100</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64897788"/>
                  </a:ext>
                </a:extLst>
              </a:tr>
            </a:tbl>
          </a:graphicData>
        </a:graphic>
      </p:graphicFrame>
      <p:sp>
        <p:nvSpPr>
          <p:cNvPr id="3" name="Номер слайда 2">
            <a:extLst>
              <a:ext uri="{FF2B5EF4-FFF2-40B4-BE49-F238E27FC236}">
                <a16:creationId xmlns:a16="http://schemas.microsoft.com/office/drawing/2014/main" id="{2C1D453B-2DA5-0425-B1E3-CA304DF3DAF2}"/>
              </a:ext>
            </a:extLst>
          </p:cNvPr>
          <p:cNvSpPr>
            <a:spLocks noGrp="1"/>
          </p:cNvSpPr>
          <p:nvPr>
            <p:ph type="sldNum" sz="quarter" idx="12"/>
          </p:nvPr>
        </p:nvSpPr>
        <p:spPr/>
        <p:txBody>
          <a:bodyPr/>
          <a:lstStyle/>
          <a:p>
            <a:fld id="{285DC19C-03DA-4066-9FF7-D0BF1BC6D6F6}" type="slidenum">
              <a:rPr lang="ru-RU" smtClean="0"/>
              <a:t>19</a:t>
            </a:fld>
            <a:endParaRPr lang="ru-RU"/>
          </a:p>
        </p:txBody>
      </p:sp>
      <p:sp>
        <p:nvSpPr>
          <p:cNvPr id="4" name="Нижний колонтитул 3">
            <a:extLst>
              <a:ext uri="{FF2B5EF4-FFF2-40B4-BE49-F238E27FC236}">
                <a16:creationId xmlns:a16="http://schemas.microsoft.com/office/drawing/2014/main" id="{6A88171C-9DAD-A500-378C-5EF8859EB1F3}"/>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7820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a:extLst>
              <a:ext uri="{FF2B5EF4-FFF2-40B4-BE49-F238E27FC236}">
                <a16:creationId xmlns:a16="http://schemas.microsoft.com/office/drawing/2014/main" id="{7BF94946-85A0-65BE-3161-2FF401A41706}"/>
              </a:ext>
            </a:extLst>
          </p:cNvPr>
          <p:cNvSpPr>
            <a:spLocks noGrp="1"/>
          </p:cNvSpPr>
          <p:nvPr>
            <p:ph idx="1"/>
          </p:nvPr>
        </p:nvSpPr>
        <p:spPr>
          <a:xfrm>
            <a:off x="767080" y="1344612"/>
            <a:ext cx="10515600" cy="3946479"/>
          </a:xfrm>
        </p:spPr>
        <p:txBody>
          <a:bodyPr vert="horz" lIns="91440" tIns="45720" rIns="91440" bIns="45720" rtlCol="0" anchor="t">
            <a:normAutofit/>
          </a:bodyPr>
          <a:lstStyle/>
          <a:p>
            <a:pPr marL="0" indent="457200">
              <a:buNone/>
            </a:pPr>
            <a:r>
              <a:rPr lang="ru-RU" sz="2000" dirty="0">
                <a:cs typeface="Calibri"/>
              </a:rPr>
              <a:t>Руководитель проекта «</a:t>
            </a:r>
            <a:r>
              <a:rPr lang="ru-RU" sz="2000" dirty="0" err="1">
                <a:cs typeface="Calibri"/>
              </a:rPr>
              <a:t>Хайфский</a:t>
            </a:r>
            <a:r>
              <a:rPr lang="ru-RU" sz="2000" dirty="0">
                <a:cs typeface="Calibri"/>
              </a:rPr>
              <a:t> формат» </a:t>
            </a:r>
            <a:r>
              <a:rPr lang="ru-RU" sz="2000" b="1" dirty="0">
                <a:cs typeface="Calibri"/>
              </a:rPr>
              <a:t>Игорь </a:t>
            </a:r>
            <a:r>
              <a:rPr lang="ru-RU" sz="2000" b="1" cap="all" dirty="0" err="1">
                <a:cs typeface="Calibri"/>
              </a:rPr>
              <a:t>Каминник</a:t>
            </a:r>
            <a:r>
              <a:rPr lang="ru-RU" sz="2000" dirty="0">
                <a:cs typeface="Calibri"/>
              </a:rPr>
              <a:t>, исполнительный директор НПО «Дор Мориа».</a:t>
            </a:r>
          </a:p>
          <a:p>
            <a:pPr marL="0" indent="457200">
              <a:buNone/>
            </a:pPr>
            <a:endParaRPr lang="ru-RU" sz="2000" dirty="0">
              <a:cs typeface="Calibri"/>
            </a:endParaRPr>
          </a:p>
          <a:p>
            <a:pPr marL="0" indent="457200" algn="just">
              <a:buNone/>
            </a:pPr>
            <a:r>
              <a:rPr lang="ru-RU" sz="2000" dirty="0">
                <a:cs typeface="Calibri"/>
              </a:rPr>
              <a:t>Руководитель исследовательской группы</a:t>
            </a:r>
            <a:r>
              <a:rPr lang="ru-RU" sz="2000" b="1" dirty="0">
                <a:cs typeface="Calibri"/>
              </a:rPr>
              <a:t> Лола КОЛПИНА</a:t>
            </a:r>
            <a:r>
              <a:rPr lang="ru-RU" sz="2000" dirty="0">
                <a:cs typeface="Calibri"/>
              </a:rPr>
              <a:t>, </a:t>
            </a:r>
            <a:r>
              <a:rPr lang="ru-RU" sz="1800" dirty="0">
                <a:effectLst/>
                <a:ea typeface="Calibri" panose="020F0502020204030204" pitchFamily="34" charset="0"/>
              </a:rPr>
              <a:t>PhD по социологии</a:t>
            </a:r>
            <a:r>
              <a:rPr lang="ru-RU" sz="2000" dirty="0">
                <a:cs typeface="Calibri"/>
              </a:rPr>
              <a:t>, научный сотрудник исследовательского центра при Хайфском университете, директор Международного аналитического центра по вопросам человеческого развития.</a:t>
            </a:r>
          </a:p>
          <a:p>
            <a:pPr marL="0" indent="457200">
              <a:buNone/>
            </a:pPr>
            <a:endParaRPr lang="ru-RU" sz="2000" dirty="0">
              <a:cs typeface="Calibri"/>
            </a:endParaRPr>
          </a:p>
          <a:p>
            <a:pPr marL="0" indent="457200" algn="just">
              <a:buNone/>
            </a:pPr>
            <a:r>
              <a:rPr lang="ru-RU" sz="2000" dirty="0">
                <a:cs typeface="Calibri"/>
              </a:rPr>
              <a:t>Соцопрос проводил Социологический центр «</a:t>
            </a:r>
            <a:r>
              <a:rPr lang="ru-RU" sz="2000" b="1" dirty="0" err="1">
                <a:cs typeface="Calibri"/>
              </a:rPr>
              <a:t>מאגר</a:t>
            </a:r>
            <a:r>
              <a:rPr lang="ru-RU" sz="2000" b="1" dirty="0">
                <a:cs typeface="Calibri"/>
              </a:rPr>
              <a:t> </a:t>
            </a:r>
            <a:r>
              <a:rPr lang="ru-RU" sz="2000" b="1" dirty="0" err="1">
                <a:cs typeface="Calibri"/>
              </a:rPr>
              <a:t>מוחות</a:t>
            </a:r>
            <a:r>
              <a:rPr lang="ru-RU" sz="2000" dirty="0">
                <a:cs typeface="Calibri"/>
              </a:rPr>
              <a:t>» (</a:t>
            </a:r>
            <a:r>
              <a:rPr lang="ru-RU" sz="2000" dirty="0">
                <a:cs typeface="Calibri"/>
                <a:hlinkClick r:id="rId2"/>
              </a:rPr>
              <a:t>www.maagar-mochot.co.il</a:t>
            </a:r>
            <a:r>
              <a:rPr lang="ru-RU" sz="2000" dirty="0">
                <a:cs typeface="Calibri"/>
              </a:rPr>
              <a:t>) по заказу Международного аналитического центра по вопросам человеческого развития при НПО "Дор Мориа" (</a:t>
            </a:r>
            <a:r>
              <a:rPr lang="ru-RU" sz="2000" dirty="0">
                <a:cs typeface="Calibri"/>
                <a:hlinkClick r:id="rId3"/>
              </a:rPr>
              <a:t>https://dor-moriah.org.il/</a:t>
            </a:r>
            <a:r>
              <a:rPr lang="ru-RU" sz="2000" dirty="0">
                <a:cs typeface="Calibri"/>
              </a:rPr>
              <a:t>)</a:t>
            </a:r>
          </a:p>
          <a:p>
            <a:endParaRPr lang="ru-RU" sz="1600" dirty="0">
              <a:cs typeface="Calibri"/>
            </a:endParaRPr>
          </a:p>
        </p:txBody>
      </p:sp>
      <p:sp>
        <p:nvSpPr>
          <p:cNvPr id="2" name="Номер слайда 1">
            <a:extLst>
              <a:ext uri="{FF2B5EF4-FFF2-40B4-BE49-F238E27FC236}">
                <a16:creationId xmlns:a16="http://schemas.microsoft.com/office/drawing/2014/main" id="{CE3310B3-CC1B-60F5-64D9-FDDD6E2A89AB}"/>
              </a:ext>
            </a:extLst>
          </p:cNvPr>
          <p:cNvSpPr>
            <a:spLocks noGrp="1"/>
          </p:cNvSpPr>
          <p:nvPr>
            <p:ph type="sldNum" sz="quarter" idx="12"/>
          </p:nvPr>
        </p:nvSpPr>
        <p:spPr/>
        <p:txBody>
          <a:bodyPr/>
          <a:lstStyle/>
          <a:p>
            <a:fld id="{285DC19C-03DA-4066-9FF7-D0BF1BC6D6F6}" type="slidenum">
              <a:rPr lang="ru-RU" smtClean="0"/>
              <a:t>2</a:t>
            </a:fld>
            <a:endParaRPr lang="ru-RU"/>
          </a:p>
        </p:txBody>
      </p:sp>
      <p:sp>
        <p:nvSpPr>
          <p:cNvPr id="3" name="Нижний колонтитул 2">
            <a:extLst>
              <a:ext uri="{FF2B5EF4-FFF2-40B4-BE49-F238E27FC236}">
                <a16:creationId xmlns:a16="http://schemas.microsoft.com/office/drawing/2014/main" id="{89FD6AFA-0084-0882-AD5C-2775859ACB10}"/>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675365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0C93DC3-6D7E-E059-4E8A-08E341AAAD42}"/>
              </a:ext>
            </a:extLst>
          </p:cNvPr>
          <p:cNvSpPr>
            <a:spLocks noGrp="1"/>
          </p:cNvSpPr>
          <p:nvPr>
            <p:ph idx="1"/>
          </p:nvPr>
        </p:nvSpPr>
        <p:spPr>
          <a:xfrm>
            <a:off x="1034011" y="246611"/>
            <a:ext cx="10515600" cy="2679469"/>
          </a:xfrm>
        </p:spPr>
        <p:txBody>
          <a:bodyPr vert="horz" lIns="91440" tIns="45720" rIns="91440" bIns="45720" rtlCol="0" anchor="t">
            <a:normAutofit fontScale="92500"/>
          </a:bodyPr>
          <a:lstStyle/>
          <a:p>
            <a:pPr marL="0" indent="0">
              <a:buNone/>
            </a:pPr>
            <a:r>
              <a:rPr lang="he-IL" sz="2800" b="1" dirty="0">
                <a:cs typeface="Calibri Light"/>
              </a:rPr>
              <a:t>	</a:t>
            </a:r>
            <a:r>
              <a:rPr lang="ru-RU" sz="2800" b="1" dirty="0">
                <a:cs typeface="Calibri Light"/>
              </a:rPr>
              <a:t>По мнению израильтян, официальная позиция Израиля </a:t>
            </a:r>
            <a:br>
              <a:rPr lang="ru-RU" sz="2800" b="1" dirty="0">
                <a:cs typeface="Calibri Light"/>
              </a:rPr>
            </a:br>
            <a:r>
              <a:rPr lang="ru-RU" sz="2800" b="1" dirty="0">
                <a:cs typeface="Calibri Light"/>
              </a:rPr>
              <a:t> - отсутствие поддержки любой из конфликтующих сторон</a:t>
            </a:r>
            <a:r>
              <a:rPr lang="he-IL" sz="2800" b="1" dirty="0">
                <a:cs typeface="Calibri Light"/>
              </a:rPr>
              <a:t>.</a:t>
            </a:r>
            <a:endParaRPr lang="ru-RU" dirty="0">
              <a:cs typeface="Calibri"/>
            </a:endParaRPr>
          </a:p>
          <a:p>
            <a:r>
              <a:rPr lang="ru-RU" dirty="0">
                <a:cs typeface="Calibri"/>
              </a:rPr>
              <a:t>В сумме  57% опрошенных считают: Израиль придерживается нейтралитета или у него отсутствует четкая официальная  позиция;</a:t>
            </a:r>
          </a:p>
          <a:p>
            <a:r>
              <a:rPr lang="ru-RU" dirty="0">
                <a:cs typeface="Calibri"/>
              </a:rPr>
              <a:t>В сумме 37% убеждены: Израиль поддерживает одну из конфликтующих сторон.  (Табл. 6)</a:t>
            </a:r>
          </a:p>
        </p:txBody>
      </p:sp>
      <p:sp>
        <p:nvSpPr>
          <p:cNvPr id="5" name="Заголовок 1">
            <a:extLst>
              <a:ext uri="{FF2B5EF4-FFF2-40B4-BE49-F238E27FC236}">
                <a16:creationId xmlns:a16="http://schemas.microsoft.com/office/drawing/2014/main" id="{6417D96D-4504-83B2-28DF-2C8C401E786E}"/>
              </a:ext>
            </a:extLst>
          </p:cNvPr>
          <p:cNvSpPr>
            <a:spLocks noGrp="1"/>
          </p:cNvSpPr>
          <p:nvPr>
            <p:ph type="title"/>
          </p:nvPr>
        </p:nvSpPr>
        <p:spPr>
          <a:xfrm>
            <a:off x="838200" y="2742233"/>
            <a:ext cx="10515600" cy="928689"/>
          </a:xfrm>
        </p:spPr>
        <p:txBody>
          <a:bodyPr vert="horz" lIns="91440" tIns="45720" rIns="91440" bIns="45720" rtlCol="0" anchor="ctr">
            <a:noAutofit/>
          </a:bodyPr>
          <a:lstStyle/>
          <a:p>
            <a:r>
              <a:rPr lang="ru-RU" sz="2000" b="1" dirty="0">
                <a:latin typeface="+mn-lt"/>
                <a:cs typeface="Calibri Light"/>
              </a:rPr>
              <a:t>Таблица 6. </a:t>
            </a:r>
            <a:r>
              <a:rPr lang="ru-RU" sz="2000" dirty="0">
                <a:latin typeface="+mn-lt"/>
                <a:cs typeface="Calibri Light"/>
              </a:rPr>
              <a:t>- На ваш взгляд, какова сегодня официальная позиция Государства Израиль в отношении конфликта между Россией и Украиной?</a:t>
            </a:r>
            <a:endParaRPr lang="ru-RU" sz="2000" dirty="0">
              <a:latin typeface="+mn-lt"/>
            </a:endParaRPr>
          </a:p>
        </p:txBody>
      </p:sp>
      <p:graphicFrame>
        <p:nvGraphicFramePr>
          <p:cNvPr id="2" name="Таблица 1">
            <a:extLst>
              <a:ext uri="{FF2B5EF4-FFF2-40B4-BE49-F238E27FC236}">
                <a16:creationId xmlns:a16="http://schemas.microsoft.com/office/drawing/2014/main" id="{1871E3A2-4138-CE0B-D413-E2A5F476397F}"/>
              </a:ext>
            </a:extLst>
          </p:cNvPr>
          <p:cNvGraphicFramePr>
            <a:graphicFrameLocks noGrp="1"/>
          </p:cNvGraphicFramePr>
          <p:nvPr>
            <p:extLst>
              <p:ext uri="{D42A27DB-BD31-4B8C-83A1-F6EECF244321}">
                <p14:modId xmlns:p14="http://schemas.microsoft.com/office/powerpoint/2010/main" val="2335035560"/>
              </p:ext>
            </p:extLst>
          </p:nvPr>
        </p:nvGraphicFramePr>
        <p:xfrm>
          <a:off x="1034010" y="3583459"/>
          <a:ext cx="9704011" cy="2190511"/>
        </p:xfrm>
        <a:graphic>
          <a:graphicData uri="http://schemas.openxmlformats.org/drawingml/2006/table">
            <a:tbl>
              <a:tblPr firstRow="1" firstCol="1" bandRow="1">
                <a:tableStyleId>{5C22544A-7EE6-4342-B048-85BDC9FD1C3A}</a:tableStyleId>
              </a:tblPr>
              <a:tblGrid>
                <a:gridCol w="583591">
                  <a:extLst>
                    <a:ext uri="{9D8B030D-6E8A-4147-A177-3AD203B41FA5}">
                      <a16:colId xmlns:a16="http://schemas.microsoft.com/office/drawing/2014/main" val="855302792"/>
                    </a:ext>
                  </a:extLst>
                </a:gridCol>
                <a:gridCol w="5885750">
                  <a:extLst>
                    <a:ext uri="{9D8B030D-6E8A-4147-A177-3AD203B41FA5}">
                      <a16:colId xmlns:a16="http://schemas.microsoft.com/office/drawing/2014/main" val="3793241348"/>
                    </a:ext>
                  </a:extLst>
                </a:gridCol>
                <a:gridCol w="3234670">
                  <a:extLst>
                    <a:ext uri="{9D8B030D-6E8A-4147-A177-3AD203B41FA5}">
                      <a16:colId xmlns:a16="http://schemas.microsoft.com/office/drawing/2014/main" val="177948208"/>
                    </a:ext>
                  </a:extLst>
                </a:gridCol>
              </a:tblGrid>
              <a:tr h="305830">
                <a:tc>
                  <a:txBody>
                    <a:bodyPr/>
                    <a:lstStyle/>
                    <a:p>
                      <a:pPr algn="ctr"/>
                      <a:r>
                        <a:rPr lang="ru-RU" sz="1600" kern="100" dirty="0">
                          <a:effectLst/>
                        </a:rPr>
                        <a:t>№</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dirty="0">
                          <a:effectLst/>
                        </a:rPr>
                        <a:t>Официальная позиция</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a:effectLst/>
                        </a:rPr>
                        <a:t>%</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71921294"/>
                  </a:ext>
                </a:extLst>
              </a:tr>
              <a:tr h="305830">
                <a:tc>
                  <a:txBody>
                    <a:bodyPr/>
                    <a:lstStyle/>
                    <a:p>
                      <a:pPr algn="ctr"/>
                      <a:r>
                        <a:rPr lang="ru-RU" sz="1600" kern="100" dirty="0">
                          <a:effectLst/>
                        </a:rPr>
                        <a:t>1</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dirty="0">
                          <a:effectLst/>
                        </a:rPr>
                        <a:t>Израиль поддерживает Украину </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00">
                          <a:effectLst/>
                        </a:rPr>
                        <a:t>35</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89826975"/>
                  </a:ext>
                </a:extLst>
              </a:tr>
              <a:tr h="305830">
                <a:tc>
                  <a:txBody>
                    <a:bodyPr/>
                    <a:lstStyle/>
                    <a:p>
                      <a:pPr algn="ctr"/>
                      <a:r>
                        <a:rPr lang="ru-RU" sz="1600" kern="100" dirty="0">
                          <a:effectLst/>
                        </a:rPr>
                        <a:t>2</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dirty="0">
                          <a:effectLst/>
                        </a:rPr>
                        <a:t>Израиль поддерживает Россию </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a:effectLst/>
                        </a:rPr>
                        <a:t>2</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98103055"/>
                  </a:ext>
                </a:extLst>
              </a:tr>
              <a:tr h="355531">
                <a:tc>
                  <a:txBody>
                    <a:bodyPr/>
                    <a:lstStyle/>
                    <a:p>
                      <a:pPr algn="ctr"/>
                      <a:r>
                        <a:rPr lang="ru-RU" sz="1600" kern="100" dirty="0">
                          <a:effectLst/>
                        </a:rPr>
                        <a:t>3</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dirty="0">
                          <a:effectLst/>
                        </a:rPr>
                        <a:t>Израиль занимает нейтральную позицию в конфликте </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22</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67752139"/>
                  </a:ext>
                </a:extLst>
              </a:tr>
              <a:tr h="305830">
                <a:tc>
                  <a:txBody>
                    <a:bodyPr/>
                    <a:lstStyle/>
                    <a:p>
                      <a:pPr algn="ctr"/>
                      <a:r>
                        <a:rPr lang="ru-RU" sz="1600" kern="100" dirty="0">
                          <a:effectLst/>
                        </a:rPr>
                        <a:t>4</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dirty="0">
                          <a:effectLst/>
                        </a:rPr>
                        <a:t>У Израиля нет четкой официальной позиции </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6</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664182"/>
                  </a:ext>
                </a:extLst>
              </a:tr>
              <a:tr h="305830">
                <a:tc>
                  <a:txBody>
                    <a:bodyPr/>
                    <a:lstStyle/>
                    <a:p>
                      <a:pPr algn="ctr"/>
                      <a:r>
                        <a:rPr lang="ru-RU" sz="1600" kern="100" dirty="0">
                          <a:effectLst/>
                        </a:rPr>
                        <a:t>5</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1600" kern="1200">
                          <a:effectLst/>
                        </a:rPr>
                        <a:t>Не знаю</a:t>
                      </a:r>
                      <a:endParaRPr lang="ru-RU"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kern="1200" dirty="0">
                          <a:effectLst/>
                        </a:rPr>
                        <a:t>35</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39288977"/>
                  </a:ext>
                </a:extLst>
              </a:tr>
              <a:tr h="305830">
                <a:tc>
                  <a:txBody>
                    <a:bodyPr/>
                    <a:lstStyle/>
                    <a:p>
                      <a:pPr algn="ctr"/>
                      <a:r>
                        <a:rPr lang="ru-RU" sz="1600" kern="100" dirty="0">
                          <a:effectLst/>
                        </a:rPr>
                        <a:t>6</a:t>
                      </a:r>
                      <a:endParaRPr lang="ru-RU"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r>
                        <a:rPr lang="ru-RU" sz="1600" b="1" kern="100" dirty="0">
                          <a:effectLst/>
                        </a:rPr>
                        <a:t>Сумма</a:t>
                      </a:r>
                      <a:endParaRPr lang="ru-RU"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600" b="1" kern="100" dirty="0">
                          <a:effectLst/>
                        </a:rPr>
                        <a:t>100</a:t>
                      </a:r>
                      <a:endParaRPr lang="ru-RU" sz="16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17641078"/>
                  </a:ext>
                </a:extLst>
              </a:tr>
            </a:tbl>
          </a:graphicData>
        </a:graphic>
      </p:graphicFrame>
      <p:sp>
        <p:nvSpPr>
          <p:cNvPr id="4" name="Номер слайда 3">
            <a:extLst>
              <a:ext uri="{FF2B5EF4-FFF2-40B4-BE49-F238E27FC236}">
                <a16:creationId xmlns:a16="http://schemas.microsoft.com/office/drawing/2014/main" id="{22B7077E-3138-FBBE-2F18-C23A0D1EA4FC}"/>
              </a:ext>
            </a:extLst>
          </p:cNvPr>
          <p:cNvSpPr>
            <a:spLocks noGrp="1"/>
          </p:cNvSpPr>
          <p:nvPr>
            <p:ph type="sldNum" sz="quarter" idx="12"/>
          </p:nvPr>
        </p:nvSpPr>
        <p:spPr/>
        <p:txBody>
          <a:bodyPr/>
          <a:lstStyle/>
          <a:p>
            <a:fld id="{285DC19C-03DA-4066-9FF7-D0BF1BC6D6F6}" type="slidenum">
              <a:rPr lang="ru-RU" smtClean="0"/>
              <a:t>20</a:t>
            </a:fld>
            <a:endParaRPr lang="ru-RU"/>
          </a:p>
        </p:txBody>
      </p:sp>
      <p:sp>
        <p:nvSpPr>
          <p:cNvPr id="6" name="Нижний колонтитул 5">
            <a:extLst>
              <a:ext uri="{FF2B5EF4-FFF2-40B4-BE49-F238E27FC236}">
                <a16:creationId xmlns:a16="http://schemas.microsoft.com/office/drawing/2014/main" id="{B30E9BD2-FD78-CD55-0692-667C125823EF}"/>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002314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50E3E5-5F78-3D54-588D-DED78D8106E5}"/>
              </a:ext>
            </a:extLst>
          </p:cNvPr>
          <p:cNvSpPr>
            <a:spLocks noGrp="1"/>
          </p:cNvSpPr>
          <p:nvPr>
            <p:ph type="title"/>
          </p:nvPr>
        </p:nvSpPr>
        <p:spPr>
          <a:xfrm>
            <a:off x="1184564" y="632293"/>
            <a:ext cx="11007436" cy="1962625"/>
          </a:xfrm>
        </p:spPr>
        <p:txBody>
          <a:bodyPr>
            <a:normAutofit fontScale="90000"/>
          </a:bodyPr>
          <a:lstStyle/>
          <a:p>
            <a:pPr indent="457200"/>
            <a:br>
              <a:rPr lang="ru-RU" sz="3600" b="1" dirty="0">
                <a:cs typeface="Calibri Light"/>
              </a:rPr>
            </a:br>
            <a:r>
              <a:rPr lang="ru-RU" sz="3200" b="1" dirty="0">
                <a:solidFill>
                  <a:srgbClr val="FFFFFF"/>
                </a:solidFill>
                <a:latin typeface="Calibri" panose="020F0502020204030204" pitchFamily="34" charset="0"/>
              </a:rPr>
              <a:t>Однозначно </a:t>
            </a:r>
            <a:br>
              <a:rPr lang="ru-RU" sz="3200" dirty="0">
                <a:cs typeface="Calibri"/>
              </a:rPr>
            </a:br>
            <a:r>
              <a:rPr lang="ru-RU" sz="3200" dirty="0">
                <a:cs typeface="Calibri"/>
              </a:rPr>
              <a:t>	</a:t>
            </a:r>
            <a:r>
              <a:rPr lang="ru-RU" sz="2700" dirty="0">
                <a:latin typeface="+mn-lt"/>
                <a:cs typeface="Calibri"/>
              </a:rPr>
              <a:t>В сумме 63% скорее и полностью согласны с официальной позицией Израиля (</a:t>
            </a:r>
            <a:r>
              <a:rPr lang="ru-RU" sz="2700" b="1" dirty="0">
                <a:latin typeface="+mn-lt"/>
                <a:cs typeface="Calibri"/>
              </a:rPr>
              <a:t>Табл. 7</a:t>
            </a:r>
            <a:r>
              <a:rPr lang="ru-RU" sz="2700" dirty="0">
                <a:latin typeface="+mn-lt"/>
                <a:cs typeface="Calibri"/>
              </a:rPr>
              <a:t>)</a:t>
            </a:r>
            <a:br>
              <a:rPr lang="ru-RU" sz="2700" dirty="0">
                <a:latin typeface="+mn-lt"/>
                <a:cs typeface="Calibri"/>
              </a:rPr>
            </a:br>
            <a:br>
              <a:rPr lang="en-GB" sz="3200" dirty="0">
                <a:latin typeface="Arial" panose="020B0604020202020204" pitchFamily="34" charset="0"/>
              </a:rPr>
            </a:br>
            <a:r>
              <a:rPr lang="ru-RU" sz="2200" b="1" dirty="0">
                <a:latin typeface="+mn-lt"/>
                <a:cs typeface="Calibri Light"/>
              </a:rPr>
              <a:t>Таблица 7.</a:t>
            </a:r>
            <a:r>
              <a:rPr lang="ru-RU" sz="2200" dirty="0">
                <a:latin typeface="+mn-lt"/>
                <a:cs typeface="Calibri Light"/>
              </a:rPr>
              <a:t> - В какой степени вы согласны или не согласны с этой позицией Израиля?</a:t>
            </a:r>
            <a:br>
              <a:rPr lang="ru-RU" sz="2200" dirty="0">
                <a:latin typeface="+mn-lt"/>
                <a:cs typeface="Calibri Light"/>
              </a:rPr>
            </a:br>
            <a:br>
              <a:rPr lang="ru-RU" sz="3100" dirty="0">
                <a:cs typeface="Calibri Light"/>
              </a:rPr>
            </a:br>
            <a:endParaRPr lang="ru-RU" sz="3100" dirty="0"/>
          </a:p>
        </p:txBody>
      </p:sp>
      <p:sp>
        <p:nvSpPr>
          <p:cNvPr id="6" name="TextBox 5">
            <a:extLst>
              <a:ext uri="{FF2B5EF4-FFF2-40B4-BE49-F238E27FC236}">
                <a16:creationId xmlns:a16="http://schemas.microsoft.com/office/drawing/2014/main" id="{97BEF56A-B436-B5DB-6969-49A18C4FB69C}"/>
              </a:ext>
            </a:extLst>
          </p:cNvPr>
          <p:cNvSpPr txBox="1"/>
          <p:nvPr/>
        </p:nvSpPr>
        <p:spPr>
          <a:xfrm>
            <a:off x="8117457" y="5587042"/>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ru-RU"/>
          </a:p>
        </p:txBody>
      </p:sp>
      <p:graphicFrame>
        <p:nvGraphicFramePr>
          <p:cNvPr id="3" name="Таблица 2">
            <a:extLst>
              <a:ext uri="{FF2B5EF4-FFF2-40B4-BE49-F238E27FC236}">
                <a16:creationId xmlns:a16="http://schemas.microsoft.com/office/drawing/2014/main" id="{C590FC2E-7251-CAF6-26D8-ED01D27178B8}"/>
              </a:ext>
            </a:extLst>
          </p:cNvPr>
          <p:cNvGraphicFramePr>
            <a:graphicFrameLocks noGrp="1"/>
          </p:cNvGraphicFramePr>
          <p:nvPr>
            <p:extLst>
              <p:ext uri="{D42A27DB-BD31-4B8C-83A1-F6EECF244321}">
                <p14:modId xmlns:p14="http://schemas.microsoft.com/office/powerpoint/2010/main" val="989969675"/>
              </p:ext>
            </p:extLst>
          </p:nvPr>
        </p:nvGraphicFramePr>
        <p:xfrm>
          <a:off x="1331343" y="2987040"/>
          <a:ext cx="9171899" cy="3361456"/>
        </p:xfrm>
        <a:graphic>
          <a:graphicData uri="http://schemas.openxmlformats.org/drawingml/2006/table">
            <a:tbl>
              <a:tblPr firstRow="1" firstCol="1" bandRow="1">
                <a:tableStyleId>{5C22544A-7EE6-4342-B048-85BDC9FD1C3A}</a:tableStyleId>
              </a:tblPr>
              <a:tblGrid>
                <a:gridCol w="544720">
                  <a:extLst>
                    <a:ext uri="{9D8B030D-6E8A-4147-A177-3AD203B41FA5}">
                      <a16:colId xmlns:a16="http://schemas.microsoft.com/office/drawing/2014/main" val="2697711492"/>
                    </a:ext>
                  </a:extLst>
                </a:gridCol>
                <a:gridCol w="5569880">
                  <a:extLst>
                    <a:ext uri="{9D8B030D-6E8A-4147-A177-3AD203B41FA5}">
                      <a16:colId xmlns:a16="http://schemas.microsoft.com/office/drawing/2014/main" val="173460651"/>
                    </a:ext>
                  </a:extLst>
                </a:gridCol>
                <a:gridCol w="3057299">
                  <a:extLst>
                    <a:ext uri="{9D8B030D-6E8A-4147-A177-3AD203B41FA5}">
                      <a16:colId xmlns:a16="http://schemas.microsoft.com/office/drawing/2014/main" val="3619600544"/>
                    </a:ext>
                  </a:extLst>
                </a:gridCol>
              </a:tblGrid>
              <a:tr h="420182">
                <a:tc>
                  <a:txBody>
                    <a:bodyPr/>
                    <a:lstStyle/>
                    <a:p>
                      <a:pPr algn="ctr"/>
                      <a:r>
                        <a:rPr lang="ru-RU" sz="2000" kern="100" dirty="0">
                          <a:effectLst/>
                        </a:rPr>
                        <a:t>№</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00" dirty="0">
                          <a:effectLst/>
                        </a:rPr>
                        <a:t>Варианты ответов</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00" dirty="0">
                          <a:effectLst/>
                        </a:rPr>
                        <a:t>%</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18661790"/>
                  </a:ext>
                </a:extLst>
              </a:tr>
              <a:tr h="420182">
                <a:tc>
                  <a:txBody>
                    <a:bodyPr/>
                    <a:lstStyle/>
                    <a:p>
                      <a:pPr algn="ctr"/>
                      <a:r>
                        <a:rPr lang="ru-RU" sz="2000" kern="100" dirty="0">
                          <a:effectLst/>
                        </a:rPr>
                        <a:t>1</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dirty="0">
                          <a:effectLst/>
                        </a:rPr>
                        <a:t>Однозначно не согласен</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a:effectLst/>
                        </a:rPr>
                        <a:t>-</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00920671"/>
                  </a:ext>
                </a:extLst>
              </a:tr>
              <a:tr h="420182">
                <a:tc>
                  <a:txBody>
                    <a:bodyPr/>
                    <a:lstStyle/>
                    <a:p>
                      <a:pPr algn="ctr"/>
                      <a:r>
                        <a:rPr lang="ru-RU" sz="2000" kern="100">
                          <a:effectLst/>
                        </a:rPr>
                        <a:t>2</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dirty="0">
                          <a:effectLst/>
                        </a:rPr>
                        <a:t>Скорее не согласен</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a:effectLst/>
                        </a:rPr>
                        <a:t>-</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91119908"/>
                  </a:ext>
                </a:extLst>
              </a:tr>
              <a:tr h="420182">
                <a:tc>
                  <a:txBody>
                    <a:bodyPr/>
                    <a:lstStyle/>
                    <a:p>
                      <a:pPr algn="ctr"/>
                      <a:r>
                        <a:rPr lang="ru-RU" sz="2000" kern="100">
                          <a:effectLst/>
                        </a:rPr>
                        <a:t>3</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a:effectLst/>
                        </a:rPr>
                        <a:t>Отчасти согласен, отчасти нет</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00">
                          <a:effectLst/>
                        </a:rPr>
                        <a:t>8</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17365374"/>
                  </a:ext>
                </a:extLst>
              </a:tr>
              <a:tr h="420182">
                <a:tc>
                  <a:txBody>
                    <a:bodyPr/>
                    <a:lstStyle/>
                    <a:p>
                      <a:pPr algn="ctr"/>
                      <a:r>
                        <a:rPr lang="ru-RU" sz="2000" kern="100">
                          <a:effectLst/>
                        </a:rPr>
                        <a:t>4</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dirty="0">
                          <a:effectLst/>
                        </a:rPr>
                        <a:t>Скорее согласен</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dirty="0">
                          <a:effectLst/>
                        </a:rPr>
                        <a:t>26</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25528761"/>
                  </a:ext>
                </a:extLst>
              </a:tr>
              <a:tr h="420182">
                <a:tc>
                  <a:txBody>
                    <a:bodyPr/>
                    <a:lstStyle/>
                    <a:p>
                      <a:pPr algn="ctr"/>
                      <a:r>
                        <a:rPr lang="ru-RU" sz="2000" kern="100">
                          <a:effectLst/>
                        </a:rPr>
                        <a:t>5</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a:effectLst/>
                        </a:rPr>
                        <a:t>Полностью согласен</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dirty="0">
                          <a:effectLst/>
                        </a:rPr>
                        <a:t>37</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05405040"/>
                  </a:ext>
                </a:extLst>
              </a:tr>
              <a:tr h="420182">
                <a:tc>
                  <a:txBody>
                    <a:bodyPr/>
                    <a:lstStyle/>
                    <a:p>
                      <a:pPr algn="ctr"/>
                      <a:r>
                        <a:rPr lang="ru-RU" sz="2000" kern="100">
                          <a:effectLst/>
                        </a:rPr>
                        <a:t>6</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ru-RU" sz="2000" kern="1200">
                          <a:effectLst/>
                        </a:rPr>
                        <a:t>Не знаю</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dirty="0">
                          <a:effectLst/>
                        </a:rPr>
                        <a:t>39</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29739060"/>
                  </a:ext>
                </a:extLst>
              </a:tr>
              <a:tr h="420182">
                <a:tc>
                  <a:txBody>
                    <a:bodyPr/>
                    <a:lstStyle/>
                    <a:p>
                      <a:pPr algn="ctr"/>
                      <a:r>
                        <a:rPr lang="ru-RU" sz="2000" kern="100">
                          <a:effectLst/>
                        </a:rPr>
                        <a:t>7</a:t>
                      </a:r>
                      <a:endParaRPr lang="ru-RU"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r>
                        <a:rPr lang="ru-RU" sz="2000" kern="100" dirty="0">
                          <a:effectLst/>
                        </a:rPr>
                        <a:t> Сумма</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2000" kern="1200" dirty="0">
                          <a:effectLst/>
                        </a:rPr>
                        <a:t>100</a:t>
                      </a:r>
                      <a:endParaRPr lang="ru-RU"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37899443"/>
                  </a:ext>
                </a:extLst>
              </a:tr>
            </a:tbl>
          </a:graphicData>
        </a:graphic>
      </p:graphicFrame>
      <p:sp>
        <p:nvSpPr>
          <p:cNvPr id="4" name="Номер слайда 3">
            <a:extLst>
              <a:ext uri="{FF2B5EF4-FFF2-40B4-BE49-F238E27FC236}">
                <a16:creationId xmlns:a16="http://schemas.microsoft.com/office/drawing/2014/main" id="{C3DF3FCC-BFF1-90A5-947B-039C9FB77229}"/>
              </a:ext>
            </a:extLst>
          </p:cNvPr>
          <p:cNvSpPr>
            <a:spLocks noGrp="1"/>
          </p:cNvSpPr>
          <p:nvPr>
            <p:ph type="sldNum" sz="quarter" idx="12"/>
          </p:nvPr>
        </p:nvSpPr>
        <p:spPr/>
        <p:txBody>
          <a:bodyPr/>
          <a:lstStyle/>
          <a:p>
            <a:fld id="{285DC19C-03DA-4066-9FF7-D0BF1BC6D6F6}" type="slidenum">
              <a:rPr lang="ru-RU" smtClean="0"/>
              <a:t>21</a:t>
            </a:fld>
            <a:endParaRPr lang="ru-RU"/>
          </a:p>
        </p:txBody>
      </p:sp>
      <p:sp>
        <p:nvSpPr>
          <p:cNvPr id="5" name="Нижний колонтитул 4">
            <a:extLst>
              <a:ext uri="{FF2B5EF4-FFF2-40B4-BE49-F238E27FC236}">
                <a16:creationId xmlns:a16="http://schemas.microsoft.com/office/drawing/2014/main" id="{3544149F-B4FB-D95A-3391-FAF99FD16D8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478341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5AF91A-8867-14E8-F835-DB501A60B983}"/>
              </a:ext>
            </a:extLst>
          </p:cNvPr>
          <p:cNvSpPr>
            <a:spLocks noGrp="1"/>
          </p:cNvSpPr>
          <p:nvPr>
            <p:ph type="title"/>
          </p:nvPr>
        </p:nvSpPr>
        <p:spPr>
          <a:xfrm>
            <a:off x="936272" y="168966"/>
            <a:ext cx="10515600" cy="2263516"/>
          </a:xfrm>
        </p:spPr>
        <p:txBody>
          <a:bodyPr>
            <a:normAutofit/>
          </a:bodyPr>
          <a:lstStyle/>
          <a:p>
            <a: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t>По мнению 80%  израильтян, участие Израиля в конфликте между Россией и Украиной,  проявляется в приеме эмигрантов,  а 79% -  в оказании гуманитарной помощи. </a:t>
            </a:r>
            <a:b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br>
            <a:b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br>
            <a: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t>36% убеждены, что Израиль оказывает дипломатическую помощь.</a:t>
            </a:r>
            <a:b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br>
            <a:b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br>
            <a:r>
              <a:rPr kumimoji="0" lang="ru-RU" sz="1600" b="0" i="0" u="none" strike="noStrike" kern="1200" cap="none" spc="0" normalizeH="0" baseline="0" noProof="0" dirty="0">
                <a:ln>
                  <a:noFill/>
                </a:ln>
                <a:solidFill>
                  <a:prstClr val="black"/>
                </a:solidFill>
                <a:effectLst/>
                <a:uLnTx/>
                <a:uFillTx/>
                <a:latin typeface="Calibri" panose="020F0502020204030204"/>
                <a:ea typeface="+mj-ea"/>
                <a:cs typeface="Calibri"/>
              </a:rPr>
              <a:t>Четверть израильтян считает, что Израиль предоставляет военную помощь.  </a:t>
            </a:r>
            <a:r>
              <a:rPr lang="ru-RU" sz="1600" dirty="0">
                <a:solidFill>
                  <a:prstClr val="black"/>
                </a:solidFill>
                <a:latin typeface="Calibri" panose="020F0502020204030204"/>
                <a:cs typeface="Calibri"/>
              </a:rPr>
              <a:t>Хотя доля опрошенных, высказавшихся, что Израиль не оказывает военную помощь, почти в два раза больше (46%) </a:t>
            </a:r>
            <a:br>
              <a:rPr lang="ru-RU" sz="1600" dirty="0">
                <a:solidFill>
                  <a:prstClr val="black"/>
                </a:solidFill>
                <a:latin typeface="Calibri" panose="020F0502020204030204"/>
                <a:cs typeface="Calibri"/>
              </a:rPr>
            </a:br>
            <a:br>
              <a:rPr lang="ru-RU" sz="1600" dirty="0">
                <a:solidFill>
                  <a:prstClr val="black"/>
                </a:solidFill>
                <a:latin typeface="Calibri" panose="020F0502020204030204"/>
                <a:cs typeface="Calibri"/>
              </a:rPr>
            </a:br>
            <a:r>
              <a:rPr lang="ru-RU" sz="1100" dirty="0">
                <a:solidFill>
                  <a:prstClr val="black"/>
                </a:solidFill>
                <a:latin typeface="Calibri" panose="020F0502020204030204"/>
                <a:cs typeface="Calibri"/>
              </a:rPr>
              <a:t>(Таблица 8)</a:t>
            </a:r>
            <a:endParaRPr lang="ru-RU" sz="1600" dirty="0"/>
          </a:p>
        </p:txBody>
      </p:sp>
      <p:graphicFrame>
        <p:nvGraphicFramePr>
          <p:cNvPr id="3" name="Таблица 2">
            <a:extLst>
              <a:ext uri="{FF2B5EF4-FFF2-40B4-BE49-F238E27FC236}">
                <a16:creationId xmlns:a16="http://schemas.microsoft.com/office/drawing/2014/main" id="{60AE2E4F-4231-770C-DB8A-A333830D66B7}"/>
              </a:ext>
            </a:extLst>
          </p:cNvPr>
          <p:cNvGraphicFramePr>
            <a:graphicFrameLocks noGrp="1"/>
          </p:cNvGraphicFramePr>
          <p:nvPr>
            <p:extLst>
              <p:ext uri="{D42A27DB-BD31-4B8C-83A1-F6EECF244321}">
                <p14:modId xmlns:p14="http://schemas.microsoft.com/office/powerpoint/2010/main" val="87498749"/>
              </p:ext>
            </p:extLst>
          </p:nvPr>
        </p:nvGraphicFramePr>
        <p:xfrm>
          <a:off x="936272" y="2346011"/>
          <a:ext cx="10395703" cy="3905693"/>
        </p:xfrm>
        <a:graphic>
          <a:graphicData uri="http://schemas.openxmlformats.org/drawingml/2006/table">
            <a:tbl>
              <a:tblPr firstRow="1" firstCol="1" bandRow="1">
                <a:tableStyleId>{5C22544A-7EE6-4342-B048-85BDC9FD1C3A}</a:tableStyleId>
              </a:tblPr>
              <a:tblGrid>
                <a:gridCol w="620094">
                  <a:extLst>
                    <a:ext uri="{9D8B030D-6E8A-4147-A177-3AD203B41FA5}">
                      <a16:colId xmlns:a16="http://schemas.microsoft.com/office/drawing/2014/main" val="3359777693"/>
                    </a:ext>
                  </a:extLst>
                </a:gridCol>
                <a:gridCol w="3812121">
                  <a:extLst>
                    <a:ext uri="{9D8B030D-6E8A-4147-A177-3AD203B41FA5}">
                      <a16:colId xmlns:a16="http://schemas.microsoft.com/office/drawing/2014/main" val="2926144434"/>
                    </a:ext>
                  </a:extLst>
                </a:gridCol>
                <a:gridCol w="1490872">
                  <a:extLst>
                    <a:ext uri="{9D8B030D-6E8A-4147-A177-3AD203B41FA5}">
                      <a16:colId xmlns:a16="http://schemas.microsoft.com/office/drawing/2014/main" val="3410716848"/>
                    </a:ext>
                  </a:extLst>
                </a:gridCol>
                <a:gridCol w="1490872">
                  <a:extLst>
                    <a:ext uri="{9D8B030D-6E8A-4147-A177-3AD203B41FA5}">
                      <a16:colId xmlns:a16="http://schemas.microsoft.com/office/drawing/2014/main" val="2694578305"/>
                    </a:ext>
                  </a:extLst>
                </a:gridCol>
                <a:gridCol w="1490872">
                  <a:extLst>
                    <a:ext uri="{9D8B030D-6E8A-4147-A177-3AD203B41FA5}">
                      <a16:colId xmlns:a16="http://schemas.microsoft.com/office/drawing/2014/main" val="282897830"/>
                    </a:ext>
                  </a:extLst>
                </a:gridCol>
                <a:gridCol w="1490872">
                  <a:extLst>
                    <a:ext uri="{9D8B030D-6E8A-4147-A177-3AD203B41FA5}">
                      <a16:colId xmlns:a16="http://schemas.microsoft.com/office/drawing/2014/main" val="3808134043"/>
                    </a:ext>
                  </a:extLst>
                </a:gridCol>
              </a:tblGrid>
              <a:tr h="442153">
                <a:tc rowSpan="2">
                  <a:txBody>
                    <a:bodyPr/>
                    <a:lstStyle/>
                    <a:p>
                      <a:pPr algn="ctr"/>
                      <a:r>
                        <a:rPr lang="ru-RU" sz="1400" kern="100" dirty="0">
                          <a:effectLst/>
                        </a:rPr>
                        <a:t>№</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ctr"/>
                      <a:r>
                        <a:rPr lang="ru-RU" sz="1400" kern="100" dirty="0">
                          <a:effectLst/>
                        </a:rPr>
                        <a:t>Виды помощи</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b="1" kern="1200" dirty="0">
                          <a:effectLst/>
                        </a:rPr>
                        <a:t>Израиль не оказывает</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b="1" kern="1200" dirty="0">
                          <a:effectLst/>
                        </a:rPr>
                        <a:t>Израиль оказывает</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b="1" kern="1200">
                          <a:effectLst/>
                        </a:rPr>
                        <a:t>Не знаю</a:t>
                      </a:r>
                      <a:endParaRPr lang="ru-RU" sz="1400" b="1"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b="1" kern="100">
                          <a:effectLst/>
                        </a:rPr>
                        <a:t>Всего</a:t>
                      </a:r>
                      <a:endParaRPr lang="ru-RU" sz="1400" b="1"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2593894"/>
                  </a:ext>
                </a:extLst>
              </a:tr>
              <a:tr h="257924">
                <a:tc vMerge="1">
                  <a:txBody>
                    <a:bodyPr/>
                    <a:lstStyle/>
                    <a:p>
                      <a:endParaRPr lang="ru-RU"/>
                    </a:p>
                  </a:txBody>
                  <a:tcPr/>
                </a:tc>
                <a:tc vMerge="1">
                  <a:txBody>
                    <a:bodyPr/>
                    <a:lstStyle/>
                    <a:p>
                      <a:endParaRPr lang="ru-RU"/>
                    </a:p>
                  </a:txBody>
                  <a:tcPr/>
                </a:tc>
                <a:tc>
                  <a:txBody>
                    <a:bodyPr/>
                    <a:lstStyle/>
                    <a:p>
                      <a:pPr algn="ctr"/>
                      <a:r>
                        <a:rPr lang="ru-RU" sz="1400" b="1" kern="1200" dirty="0">
                          <a:effectLst/>
                        </a:rPr>
                        <a:t>%</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400" b="1" kern="1200" dirty="0">
                          <a:effectLst/>
                        </a:rPr>
                        <a:t>%</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400" b="1" kern="1200" dirty="0">
                          <a:effectLst/>
                        </a:rPr>
                        <a:t>%</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0"/>
                      <a:r>
                        <a:rPr lang="ru-RU" sz="1400" b="1" kern="100" dirty="0">
                          <a:effectLst/>
                        </a:rPr>
                        <a:t>%</a:t>
                      </a:r>
                      <a:endParaRPr lang="ru-RU" sz="1400" b="1"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86586997"/>
                  </a:ext>
                </a:extLst>
              </a:tr>
              <a:tr h="257924">
                <a:tc>
                  <a:txBody>
                    <a:bodyPr/>
                    <a:lstStyle/>
                    <a:p>
                      <a:pPr algn="ctr"/>
                      <a:r>
                        <a:rPr lang="ru-RU" sz="1400" kern="100" dirty="0">
                          <a:effectLst/>
                        </a:rPr>
                        <a:t> 1</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en-US" sz="1400" kern="1200">
                          <a:effectLst/>
                        </a:rPr>
                        <a:t>Гуманитарная помощь</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7</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79</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14</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a:effectLst/>
                        </a:rPr>
                        <a:t>100</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2947559"/>
                  </a:ext>
                </a:extLst>
              </a:tr>
              <a:tr h="663232">
                <a:tc>
                  <a:txBody>
                    <a:bodyPr/>
                    <a:lstStyle/>
                    <a:p>
                      <a:pPr algn="ctr"/>
                      <a:r>
                        <a:rPr lang="ru-RU" sz="1400" kern="100" dirty="0">
                          <a:effectLst/>
                        </a:rPr>
                        <a:t> 2</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dirty="0">
                          <a:effectLst/>
                        </a:rPr>
                        <a:t>Военная помощь оружием, боеприпасами и другими средствами</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46</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25</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dirty="0">
                          <a:effectLst/>
                        </a:rPr>
                        <a:t>29</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a:effectLst/>
                        </a:rPr>
                        <a:t>100</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343644364"/>
                  </a:ext>
                </a:extLst>
              </a:tr>
              <a:tr h="442153">
                <a:tc>
                  <a:txBody>
                    <a:bodyPr/>
                    <a:lstStyle/>
                    <a:p>
                      <a:pPr algn="ctr"/>
                      <a:r>
                        <a:rPr lang="ru-RU" sz="1400" kern="100" dirty="0">
                          <a:effectLst/>
                        </a:rPr>
                        <a:t> 3</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П</a:t>
                      </a:r>
                      <a:r>
                        <a:rPr lang="en-US" sz="1400" kern="1200">
                          <a:effectLst/>
                        </a:rPr>
                        <a:t>омощь</a:t>
                      </a:r>
                      <a:r>
                        <a:rPr lang="ru-RU" sz="1400" kern="1200">
                          <a:effectLst/>
                        </a:rPr>
                        <a:t> в обеспечении разведданными</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26</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24</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50</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71339029"/>
                  </a:ext>
                </a:extLst>
              </a:tr>
              <a:tr h="442153">
                <a:tc>
                  <a:txBody>
                    <a:bodyPr/>
                    <a:lstStyle/>
                    <a:p>
                      <a:pPr algn="ctr"/>
                      <a:r>
                        <a:rPr lang="ru-RU" sz="1400" kern="100" dirty="0">
                          <a:effectLst/>
                        </a:rPr>
                        <a:t> 4</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Дипломатическая поддержка в международных организациях</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23</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36</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41</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32800170"/>
                  </a:ext>
                </a:extLst>
              </a:tr>
              <a:tr h="257924">
                <a:tc>
                  <a:txBody>
                    <a:bodyPr/>
                    <a:lstStyle/>
                    <a:p>
                      <a:pPr algn="ctr"/>
                      <a:r>
                        <a:rPr lang="ru-RU" sz="1400" kern="100" dirty="0">
                          <a:effectLst/>
                        </a:rPr>
                        <a:t> 5</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kern="1200">
                          <a:effectLst/>
                        </a:rPr>
                        <a:t>Прием </a:t>
                      </a:r>
                      <a:r>
                        <a:rPr lang="ru-RU" sz="1400" kern="1200">
                          <a:effectLst/>
                        </a:rPr>
                        <a:t>репатриантов</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dirty="0">
                          <a:effectLst/>
                        </a:rPr>
                        <a:t>9</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80</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11</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99485186"/>
                  </a:ext>
                </a:extLst>
              </a:tr>
              <a:tr h="442153">
                <a:tc>
                  <a:txBody>
                    <a:bodyPr/>
                    <a:lstStyle/>
                    <a:p>
                      <a:pPr algn="ctr"/>
                      <a:r>
                        <a:rPr lang="ru-RU" sz="1400" kern="100" dirty="0">
                          <a:effectLst/>
                        </a:rPr>
                        <a:t> 6</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en-US" sz="1400" kern="1200">
                          <a:effectLst/>
                        </a:rPr>
                        <a:t>Политическое убежище для беженцев</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17</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62</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21</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07149505"/>
                  </a:ext>
                </a:extLst>
              </a:tr>
              <a:tr h="442153">
                <a:tc>
                  <a:txBody>
                    <a:bodyPr/>
                    <a:lstStyle/>
                    <a:p>
                      <a:pPr algn="ctr"/>
                      <a:r>
                        <a:rPr lang="ru-RU" sz="1400" kern="100" dirty="0">
                          <a:effectLst/>
                        </a:rPr>
                        <a:t> 7</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 Поддержка граждан Израиля, участвующих в боевых действиях</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23</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38</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39</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14498177"/>
                  </a:ext>
                </a:extLst>
              </a:tr>
              <a:tr h="257924">
                <a:tc>
                  <a:txBody>
                    <a:bodyPr/>
                    <a:lstStyle/>
                    <a:p>
                      <a:pPr algn="ctr"/>
                      <a:r>
                        <a:rPr lang="ru-RU" sz="1400" kern="100" dirty="0">
                          <a:effectLst/>
                        </a:rPr>
                        <a:t> 8</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dirty="0">
                          <a:effectLst/>
                        </a:rPr>
                        <a:t>Юридическая</a:t>
                      </a:r>
                      <a:r>
                        <a:rPr lang="en-US" sz="1400" kern="1200" dirty="0">
                          <a:effectLst/>
                        </a:rPr>
                        <a:t> </a:t>
                      </a:r>
                      <a:r>
                        <a:rPr lang="en-US" sz="1400" kern="1200" dirty="0" err="1">
                          <a:effectLst/>
                        </a:rPr>
                        <a:t>помощь</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43</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20</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r>
                        <a:rPr lang="ar-SA" sz="1400" kern="1200">
                          <a:effectLst/>
                        </a:rPr>
                        <a:t>46</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rPr>
                        <a:t>100</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20153186"/>
                  </a:ext>
                </a:extLst>
              </a:tr>
            </a:tbl>
          </a:graphicData>
        </a:graphic>
      </p:graphicFrame>
      <p:sp>
        <p:nvSpPr>
          <p:cNvPr id="4" name="Номер слайда 3">
            <a:extLst>
              <a:ext uri="{FF2B5EF4-FFF2-40B4-BE49-F238E27FC236}">
                <a16:creationId xmlns:a16="http://schemas.microsoft.com/office/drawing/2014/main" id="{2E898C50-F3E0-194E-64D8-D2BBFD83B7E9}"/>
              </a:ext>
            </a:extLst>
          </p:cNvPr>
          <p:cNvSpPr>
            <a:spLocks noGrp="1"/>
          </p:cNvSpPr>
          <p:nvPr>
            <p:ph type="sldNum" sz="quarter" idx="12"/>
          </p:nvPr>
        </p:nvSpPr>
        <p:spPr/>
        <p:txBody>
          <a:bodyPr/>
          <a:lstStyle/>
          <a:p>
            <a:fld id="{285DC19C-03DA-4066-9FF7-D0BF1BC6D6F6}" type="slidenum">
              <a:rPr lang="ru-RU" smtClean="0"/>
              <a:t>22</a:t>
            </a:fld>
            <a:endParaRPr lang="ru-RU"/>
          </a:p>
        </p:txBody>
      </p:sp>
      <p:sp>
        <p:nvSpPr>
          <p:cNvPr id="5" name="Нижний колонтитул 4">
            <a:extLst>
              <a:ext uri="{FF2B5EF4-FFF2-40B4-BE49-F238E27FC236}">
                <a16:creationId xmlns:a16="http://schemas.microsoft.com/office/drawing/2014/main" id="{34F87DCA-4EAE-E74D-7E16-B20F42476840}"/>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29112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B39B618-F733-7100-A932-3D07C50AA9D5}"/>
              </a:ext>
            </a:extLst>
          </p:cNvPr>
          <p:cNvSpPr>
            <a:spLocks noGrp="1"/>
          </p:cNvSpPr>
          <p:nvPr>
            <p:ph idx="1"/>
          </p:nvPr>
        </p:nvSpPr>
        <p:spPr>
          <a:xfrm>
            <a:off x="838200" y="619760"/>
            <a:ext cx="10764520" cy="5557203"/>
          </a:xfrm>
        </p:spPr>
        <p:txBody>
          <a:bodyPr>
            <a:normAutofit/>
          </a:bodyPr>
          <a:lstStyle/>
          <a:p>
            <a:pPr marL="0" indent="0">
              <a:buNone/>
            </a:pPr>
            <a:r>
              <a:rPr kumimoji="0" lang="ru-RU" sz="2000" b="1" i="0" u="none" strike="noStrike" kern="1200" cap="none" spc="0" normalizeH="0" baseline="0" noProof="0" dirty="0">
                <a:ln>
                  <a:noFill/>
                </a:ln>
                <a:solidFill>
                  <a:prstClr val="black"/>
                </a:solidFill>
                <a:effectLst/>
                <a:uLnTx/>
                <a:uFillTx/>
                <a:latin typeface="Calibri" panose="020F0502020204030204"/>
                <a:ea typeface="+mj-ea"/>
                <a:cs typeface="Calibri"/>
              </a:rPr>
              <a:t>	Интересна статистически значимая связь между уровнем образования израильтян и их оценкой уровня участия Израиля в конфликте в той или иной форме.</a:t>
            </a:r>
          </a:p>
          <a:p>
            <a:pPr marL="0" indent="0">
              <a:buNone/>
            </a:pPr>
            <a:br>
              <a:rPr kumimoji="0" lang="ru-RU" sz="1800" b="1" i="0" u="none" strike="noStrike" kern="1200" cap="none" spc="0" normalizeH="0" baseline="0" noProof="0" dirty="0">
                <a:ln>
                  <a:noFill/>
                </a:ln>
                <a:solidFill>
                  <a:prstClr val="black"/>
                </a:solidFill>
                <a:effectLst/>
                <a:uLnTx/>
                <a:uFillTx/>
                <a:latin typeface="Calibri" panose="020F0502020204030204"/>
                <a:ea typeface="+mj-ea"/>
                <a:cs typeface="Calibri"/>
              </a:rPr>
            </a:br>
            <a:r>
              <a:rPr kumimoji="0" lang="ru-RU" sz="1800" b="1" i="0" u="none" strike="noStrike" kern="1200" cap="none" spc="0" normalizeH="0" baseline="0" noProof="0" dirty="0">
                <a:ln>
                  <a:noFill/>
                </a:ln>
                <a:solidFill>
                  <a:prstClr val="black"/>
                </a:solidFill>
                <a:effectLst/>
                <a:uLnTx/>
                <a:uFillTx/>
                <a:latin typeface="Calibri" panose="020F0502020204030204"/>
                <a:ea typeface="+mj-ea"/>
                <a:cs typeface="Calibri"/>
              </a:rPr>
              <a:t>	</a:t>
            </a:r>
            <a:r>
              <a:rPr kumimoji="0" lang="ru-RU"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Опрошенные с базовым образовательным уровнем значительно реже утверждают, что Израиль каким-либо образом участвует в ситуации, связанной с российско-украинским вооруженным конфликтом.</a:t>
            </a:r>
          </a:p>
          <a:p>
            <a:pPr marL="0" indent="0" algn="just">
              <a:buNone/>
            </a:pPr>
            <a:r>
              <a:rPr lang="ru-RU" sz="2000" dirty="0">
                <a:solidFill>
                  <a:prstClr val="black"/>
                </a:solidFill>
                <a:latin typeface="Calibri" panose="020F0502020204030204"/>
                <a:ea typeface="Calibri" panose="020F0502020204030204" pitchFamily="34" charset="0"/>
                <a:cs typeface="Arial" panose="020B0604020202020204" pitchFamily="34" charset="0"/>
              </a:rPr>
              <a:t>	По мере снижения образовательного уровня  опрошенных, падает доля ответов о том, </a:t>
            </a:r>
            <a:r>
              <a:rPr kumimoji="0" lang="ru-RU"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что Израиль оказывает гуманитарную помощь, </a:t>
            </a:r>
            <a:r>
              <a:rPr lang="ru-RU" sz="2000" dirty="0">
                <a:solidFill>
                  <a:prstClr val="black"/>
                </a:solidFill>
                <a:ea typeface="Calibri" panose="020F0502020204030204" pitchFamily="34" charset="0"/>
                <a:cs typeface="Arial" panose="020B0604020202020204" pitchFamily="34" charset="0"/>
              </a:rPr>
              <a:t>с 84% до 69% </a:t>
            </a:r>
            <a:r>
              <a:rPr kumimoji="0" lang="ru-RU"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 </a:t>
            </a:r>
          </a:p>
          <a:p>
            <a:pPr marL="0" indent="0" algn="just">
              <a:buNone/>
            </a:pPr>
            <a:r>
              <a:rPr kumimoji="0" lang="ru-RU"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	Утверждающих, что Израиль оказывает военную помощь, среди опрошенных с базовым уровнем образования – 8%, а с более высоким – в диапазоне 23 - 29%.</a:t>
            </a:r>
          </a:p>
          <a:p>
            <a:pPr marL="0" indent="0" algn="just">
              <a:buNone/>
            </a:pPr>
            <a:r>
              <a:rPr kumimoji="0" lang="ru-RU" sz="20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	Среди опрошенных, характеризующихся только базовым уровнем  образования, лишь 8% считают, что Израиль оказывает  помощь посредством предоставления разведданных, а среди остальных — 22-27%; дипломатическую помощь – 23% против 36-43%;  содействие эмиграции гражданам  воюющих территорий – 46% против  59 – 64%. (См. табл.  9)</a:t>
            </a:r>
          </a:p>
          <a:p>
            <a:pPr marL="0" indent="0" algn="just">
              <a:buNone/>
            </a:pPr>
            <a:r>
              <a:rPr lang="ru-RU" sz="2000" dirty="0">
                <a:solidFill>
                  <a:prstClr val="black"/>
                </a:solidFill>
                <a:latin typeface="Calibri" panose="020F0502020204030204" pitchFamily="34" charset="0"/>
                <a:ea typeface="Calibri" panose="020F0502020204030204" pitchFamily="34" charset="0"/>
                <a:cs typeface="Arial" panose="020B0604020202020204" pitchFamily="34" charset="0"/>
              </a:rPr>
              <a:t>	Значимый «водораздел» проходит по границе «базовое школьное образование». Представители этой группы принципиально отличаются в мнениях, относительно оказания помощи Израилем. (Табл. 9)</a:t>
            </a:r>
            <a:endParaRPr lang="ru-RU" sz="2000" dirty="0"/>
          </a:p>
        </p:txBody>
      </p:sp>
      <p:sp>
        <p:nvSpPr>
          <p:cNvPr id="2" name="Номер слайда 1">
            <a:extLst>
              <a:ext uri="{FF2B5EF4-FFF2-40B4-BE49-F238E27FC236}">
                <a16:creationId xmlns:a16="http://schemas.microsoft.com/office/drawing/2014/main" id="{76712E3E-5039-270A-2849-41D5871C23F3}"/>
              </a:ext>
            </a:extLst>
          </p:cNvPr>
          <p:cNvSpPr>
            <a:spLocks noGrp="1"/>
          </p:cNvSpPr>
          <p:nvPr>
            <p:ph type="sldNum" sz="quarter" idx="12"/>
          </p:nvPr>
        </p:nvSpPr>
        <p:spPr/>
        <p:txBody>
          <a:bodyPr/>
          <a:lstStyle/>
          <a:p>
            <a:fld id="{285DC19C-03DA-4066-9FF7-D0BF1BC6D6F6}" type="slidenum">
              <a:rPr lang="ru-RU" smtClean="0"/>
              <a:t>23</a:t>
            </a:fld>
            <a:endParaRPr lang="ru-RU"/>
          </a:p>
        </p:txBody>
      </p:sp>
      <p:sp>
        <p:nvSpPr>
          <p:cNvPr id="4" name="Нижний колонтитул 3">
            <a:extLst>
              <a:ext uri="{FF2B5EF4-FFF2-40B4-BE49-F238E27FC236}">
                <a16:creationId xmlns:a16="http://schemas.microsoft.com/office/drawing/2014/main" id="{3EAFCE4F-0D11-98A3-7573-4AC0BEBDF8D0}"/>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446497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CA1D76-5AD0-5A39-0F6D-91A5F84CCF36}"/>
              </a:ext>
            </a:extLst>
          </p:cNvPr>
          <p:cNvSpPr txBox="1"/>
          <p:nvPr/>
        </p:nvSpPr>
        <p:spPr>
          <a:xfrm>
            <a:off x="980661" y="494314"/>
            <a:ext cx="10373141" cy="646331"/>
          </a:xfrm>
          <a:prstGeom prst="rect">
            <a:avLst/>
          </a:prstGeom>
          <a:noFill/>
        </p:spPr>
        <p:txBody>
          <a:bodyPr wrap="square">
            <a:spAutoFit/>
          </a:bodyPr>
          <a:lstStyle/>
          <a:p>
            <a:r>
              <a:rPr lang="ru-RU" sz="1800" b="1" dirty="0">
                <a:latin typeface="+mn-lt"/>
                <a:ea typeface="Calibri" panose="020F0502020204030204" pitchFamily="34" charset="0"/>
                <a:cs typeface="Arial" panose="020B0604020202020204" pitchFamily="34" charset="0"/>
              </a:rPr>
              <a:t>Таблица 9. </a:t>
            </a:r>
            <a:r>
              <a:rPr lang="ru-RU" sz="1800" dirty="0">
                <a:effectLst/>
                <a:latin typeface="+mn-lt"/>
                <a:ea typeface="Calibri" panose="020F0502020204030204" pitchFamily="34" charset="0"/>
                <a:cs typeface="Arial" panose="020B0604020202020204" pitchFamily="34" charset="0"/>
              </a:rPr>
              <a:t>Доля </a:t>
            </a:r>
            <a:r>
              <a:rPr lang="ru-RU" sz="1800" dirty="0">
                <a:latin typeface="+mn-lt"/>
                <a:ea typeface="Calibri" panose="020F0502020204030204" pitchFamily="34" charset="0"/>
                <a:cs typeface="Arial" panose="020B0604020202020204" pitchFamily="34" charset="0"/>
              </a:rPr>
              <a:t>респондентов</a:t>
            </a:r>
            <a:r>
              <a:rPr lang="ru-RU" sz="1800" dirty="0">
                <a:effectLst/>
                <a:latin typeface="+mn-lt"/>
                <a:ea typeface="Calibri" panose="020F0502020204030204" pitchFamily="34" charset="0"/>
                <a:cs typeface="Arial" panose="020B0604020202020204" pitchFamily="34" charset="0"/>
              </a:rPr>
              <a:t>, считающих, что Израиль вовлечен в конфликт в каждой из областей / распределение по уровню образования.</a:t>
            </a:r>
            <a:endParaRPr lang="ru-RU" dirty="0"/>
          </a:p>
        </p:txBody>
      </p:sp>
      <p:graphicFrame>
        <p:nvGraphicFramePr>
          <p:cNvPr id="7" name="Таблица 6">
            <a:extLst>
              <a:ext uri="{FF2B5EF4-FFF2-40B4-BE49-F238E27FC236}">
                <a16:creationId xmlns:a16="http://schemas.microsoft.com/office/drawing/2014/main" id="{D9883D39-D2E0-45FF-1754-6F450562EA10}"/>
              </a:ext>
            </a:extLst>
          </p:cNvPr>
          <p:cNvGraphicFramePr>
            <a:graphicFrameLocks noGrp="1"/>
          </p:cNvGraphicFramePr>
          <p:nvPr>
            <p:extLst>
              <p:ext uri="{D42A27DB-BD31-4B8C-83A1-F6EECF244321}">
                <p14:modId xmlns:p14="http://schemas.microsoft.com/office/powerpoint/2010/main" val="1277486881"/>
              </p:ext>
            </p:extLst>
          </p:nvPr>
        </p:nvGraphicFramePr>
        <p:xfrm>
          <a:off x="980661" y="1221168"/>
          <a:ext cx="10152505" cy="5142518"/>
        </p:xfrm>
        <a:graphic>
          <a:graphicData uri="http://schemas.openxmlformats.org/drawingml/2006/table">
            <a:tbl>
              <a:tblPr firstRow="1" firstCol="1" bandRow="1">
                <a:tableStyleId>{5C22544A-7EE6-4342-B048-85BDC9FD1C3A}</a:tableStyleId>
              </a:tblPr>
              <a:tblGrid>
                <a:gridCol w="424689">
                  <a:extLst>
                    <a:ext uri="{9D8B030D-6E8A-4147-A177-3AD203B41FA5}">
                      <a16:colId xmlns:a16="http://schemas.microsoft.com/office/drawing/2014/main" val="1327797718"/>
                    </a:ext>
                  </a:extLst>
                </a:gridCol>
                <a:gridCol w="2754247">
                  <a:extLst>
                    <a:ext uri="{9D8B030D-6E8A-4147-A177-3AD203B41FA5}">
                      <a16:colId xmlns:a16="http://schemas.microsoft.com/office/drawing/2014/main" val="2670638495"/>
                    </a:ext>
                  </a:extLst>
                </a:gridCol>
                <a:gridCol w="1372004">
                  <a:extLst>
                    <a:ext uri="{9D8B030D-6E8A-4147-A177-3AD203B41FA5}">
                      <a16:colId xmlns:a16="http://schemas.microsoft.com/office/drawing/2014/main" val="378220975"/>
                    </a:ext>
                  </a:extLst>
                </a:gridCol>
                <a:gridCol w="1249138">
                  <a:extLst>
                    <a:ext uri="{9D8B030D-6E8A-4147-A177-3AD203B41FA5}">
                      <a16:colId xmlns:a16="http://schemas.microsoft.com/office/drawing/2014/main" val="2817741453"/>
                    </a:ext>
                  </a:extLst>
                </a:gridCol>
                <a:gridCol w="1668931">
                  <a:extLst>
                    <a:ext uri="{9D8B030D-6E8A-4147-A177-3AD203B41FA5}">
                      <a16:colId xmlns:a16="http://schemas.microsoft.com/office/drawing/2014/main" val="397744040"/>
                    </a:ext>
                  </a:extLst>
                </a:gridCol>
                <a:gridCol w="791392">
                  <a:extLst>
                    <a:ext uri="{9D8B030D-6E8A-4147-A177-3AD203B41FA5}">
                      <a16:colId xmlns:a16="http://schemas.microsoft.com/office/drawing/2014/main" val="2392218893"/>
                    </a:ext>
                  </a:extLst>
                </a:gridCol>
                <a:gridCol w="1892104">
                  <a:extLst>
                    <a:ext uri="{9D8B030D-6E8A-4147-A177-3AD203B41FA5}">
                      <a16:colId xmlns:a16="http://schemas.microsoft.com/office/drawing/2014/main" val="753543912"/>
                    </a:ext>
                  </a:extLst>
                </a:gridCol>
              </a:tblGrid>
              <a:tr h="923115">
                <a:tc rowSpan="2">
                  <a:txBody>
                    <a:bodyPr/>
                    <a:lstStyle/>
                    <a:p>
                      <a:pPr algn="ctr"/>
                      <a:r>
                        <a:rPr lang="ru-RU" sz="1400" kern="100" dirty="0">
                          <a:solidFill>
                            <a:schemeClr val="tx1"/>
                          </a:solidFill>
                          <a:effectLst/>
                        </a:rPr>
                        <a:t>№</a:t>
                      </a:r>
                      <a:endPar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rowSpan="2">
                  <a:txBody>
                    <a:bodyPr/>
                    <a:lstStyle/>
                    <a:p>
                      <a:pPr algn="ctr"/>
                      <a:r>
                        <a:rPr lang="ru-RU" sz="1400" kern="100" dirty="0">
                          <a:effectLst/>
                        </a:rPr>
                        <a:t>Варианты ответов</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a:txBody>
                    <a:bodyPr/>
                    <a:lstStyle/>
                    <a:p>
                      <a:pPr algn="ctr"/>
                      <a:r>
                        <a:rPr lang="ru-RU" sz="1400" kern="100" dirty="0">
                          <a:effectLst/>
                        </a:rPr>
                        <a:t>Базовое школьное образование</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a:txBody>
                    <a:bodyPr/>
                    <a:lstStyle/>
                    <a:p>
                      <a:pPr algn="ctr"/>
                      <a:r>
                        <a:rPr lang="ru-RU" sz="1400" kern="100" dirty="0">
                          <a:effectLst/>
                        </a:rPr>
                        <a:t>Среднее школьное образование</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a:txBody>
                    <a:bodyPr/>
                    <a:lstStyle/>
                    <a:p>
                      <a:pPr algn="ctr"/>
                      <a:r>
                        <a:rPr lang="ru-RU" sz="1400" kern="100" dirty="0">
                          <a:effectLst/>
                        </a:rPr>
                        <a:t>Профессиональное</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a:txBody>
                    <a:bodyPr/>
                    <a:lstStyle/>
                    <a:p>
                      <a:pPr algn="ctr"/>
                      <a:r>
                        <a:rPr lang="ru-RU" sz="1400" kern="100" dirty="0">
                          <a:effectLst/>
                        </a:rPr>
                        <a:t>Высшее</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tc>
                  <a:txBody>
                    <a:bodyPr/>
                    <a:lstStyle/>
                    <a:p>
                      <a:pPr algn="ctr"/>
                      <a:r>
                        <a:rPr lang="ru-RU" sz="1400" kern="100" dirty="0">
                          <a:effectLst/>
                        </a:rPr>
                        <a:t>Средняя по общему школьному, профессиональному и высшему образованию</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nchor="ctr"/>
                </a:tc>
                <a:extLst>
                  <a:ext uri="{0D108BD9-81ED-4DB2-BD59-A6C34878D82A}">
                    <a16:rowId xmlns:a16="http://schemas.microsoft.com/office/drawing/2014/main" val="2245167194"/>
                  </a:ext>
                </a:extLst>
              </a:tr>
              <a:tr h="230779">
                <a:tc vMerge="1">
                  <a:txBody>
                    <a:bodyPr/>
                    <a:lstStyle/>
                    <a:p>
                      <a:endParaRPr lang="ru-RU"/>
                    </a:p>
                  </a:txBody>
                  <a:tcPr/>
                </a:tc>
                <a:tc vMerge="1">
                  <a:txBody>
                    <a:bodyPr/>
                    <a:lstStyle/>
                    <a:p>
                      <a:endParaRPr lang="ru-RU"/>
                    </a:p>
                  </a:txBody>
                  <a:tcPr/>
                </a:tc>
                <a:tc>
                  <a:txBody>
                    <a:bodyPr/>
                    <a:lstStyle/>
                    <a:p>
                      <a:pPr algn="ctr"/>
                      <a:r>
                        <a:rPr lang="ru-RU" sz="1400" kern="100">
                          <a:effectLst/>
                        </a:rPr>
                        <a:t>%</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a:r>
                        <a:rPr lang="ru-RU" sz="1400" kern="100">
                          <a:effectLst/>
                        </a:rPr>
                        <a:t>%</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a:r>
                        <a:rPr lang="ru-RU" sz="1400" kern="100">
                          <a:effectLst/>
                        </a:rPr>
                        <a:t>%</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a:r>
                        <a:rPr lang="ru-RU" sz="1400" kern="100">
                          <a:effectLst/>
                        </a:rPr>
                        <a:t>%</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a:r>
                        <a:rPr lang="ru-RU" sz="1400" kern="100">
                          <a:effectLst/>
                        </a:rPr>
                        <a:t>%</a:t>
                      </a:r>
                      <a:endParaRPr lang="ru-RU" sz="1400" kern="10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extLst>
                  <a:ext uri="{0D108BD9-81ED-4DB2-BD59-A6C34878D82A}">
                    <a16:rowId xmlns:a16="http://schemas.microsoft.com/office/drawing/2014/main" val="2154312143"/>
                  </a:ext>
                </a:extLst>
              </a:tr>
              <a:tr h="239317">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1</a:t>
                      </a:r>
                    </a:p>
                  </a:txBody>
                  <a:tcPr marL="33188" marR="33188" marT="0" marB="0" anchor="ctr"/>
                </a:tc>
                <a:tc>
                  <a:txBody>
                    <a:bodyPr/>
                    <a:lstStyle/>
                    <a:p>
                      <a:r>
                        <a:rPr lang="en-US" sz="1400" kern="100" dirty="0" err="1">
                          <a:effectLst/>
                        </a:rPr>
                        <a:t>Гуманитарная</a:t>
                      </a:r>
                      <a:r>
                        <a:rPr lang="en-US" sz="1400" kern="100" dirty="0">
                          <a:effectLst/>
                        </a:rPr>
                        <a:t> </a:t>
                      </a:r>
                      <a:r>
                        <a:rPr lang="en-US" sz="1400" kern="100" dirty="0" err="1">
                          <a:effectLst/>
                        </a:rPr>
                        <a:t>помощь</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dirty="0">
                          <a:effectLst/>
                          <a:cs typeface="+mj-cs"/>
                        </a:rPr>
                        <a:t>69</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70</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77</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84</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77</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2150643547"/>
                  </a:ext>
                </a:extLst>
              </a:tr>
              <a:tr h="717952">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2</a:t>
                      </a:r>
                    </a:p>
                  </a:txBody>
                  <a:tcPr marL="33188" marR="33188" marT="0" marB="0" anchor="ctr"/>
                </a:tc>
                <a:tc>
                  <a:txBody>
                    <a:bodyPr/>
                    <a:lstStyle/>
                    <a:p>
                      <a:r>
                        <a:rPr lang="ru-RU" sz="1400" kern="100" dirty="0">
                          <a:effectLst/>
                        </a:rPr>
                        <a:t>Военная помощь оружием, боеприпасами и другими средствами</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dirty="0">
                          <a:effectLst/>
                          <a:cs typeface="+mj-cs"/>
                        </a:rPr>
                        <a:t>8</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23</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29</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25</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25,3</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1033348376"/>
                  </a:ext>
                </a:extLst>
              </a:tr>
              <a:tr h="478635">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3</a:t>
                      </a:r>
                    </a:p>
                  </a:txBody>
                  <a:tcPr marL="33188" marR="33188" marT="0" marB="0" anchor="ctr"/>
                </a:tc>
                <a:tc>
                  <a:txBody>
                    <a:bodyPr/>
                    <a:lstStyle/>
                    <a:p>
                      <a:r>
                        <a:rPr lang="ru-RU" sz="1400" kern="100" dirty="0">
                          <a:effectLst/>
                        </a:rPr>
                        <a:t>П</a:t>
                      </a:r>
                      <a:r>
                        <a:rPr lang="en-US" sz="1400" kern="100" dirty="0" err="1">
                          <a:effectLst/>
                        </a:rPr>
                        <a:t>омощь</a:t>
                      </a:r>
                      <a:r>
                        <a:rPr lang="ru-RU" sz="1400" kern="100" dirty="0">
                          <a:effectLst/>
                        </a:rPr>
                        <a:t> в обеспечении разведданными</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8</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22</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27</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26</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25</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687136786"/>
                  </a:ext>
                </a:extLst>
              </a:tr>
              <a:tr h="717952">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4</a:t>
                      </a:r>
                    </a:p>
                  </a:txBody>
                  <a:tcPr marL="33188" marR="33188" marT="0" marB="0" anchor="ctr"/>
                </a:tc>
                <a:tc>
                  <a:txBody>
                    <a:bodyPr/>
                    <a:lstStyle/>
                    <a:p>
                      <a:r>
                        <a:rPr lang="ru-RU" sz="1400" kern="100" dirty="0">
                          <a:effectLst/>
                        </a:rPr>
                        <a:t>Дипломатическая поддержка в международных организациях</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23</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36</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43</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36</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38,3</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1561165561"/>
                  </a:ext>
                </a:extLst>
              </a:tr>
              <a:tr h="319090">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5</a:t>
                      </a:r>
                    </a:p>
                  </a:txBody>
                  <a:tcPr marL="33188" marR="33188" marT="0" marB="0" anchor="ctr"/>
                </a:tc>
                <a:tc>
                  <a:txBody>
                    <a:bodyPr/>
                    <a:lstStyle/>
                    <a:p>
                      <a:r>
                        <a:rPr lang="en-US" sz="1400" kern="100" dirty="0" err="1">
                          <a:effectLst/>
                        </a:rPr>
                        <a:t>Прием</a:t>
                      </a:r>
                      <a:r>
                        <a:rPr lang="en-US" sz="1400" kern="100" dirty="0">
                          <a:effectLst/>
                        </a:rPr>
                        <a:t> </a:t>
                      </a:r>
                      <a:r>
                        <a:rPr lang="ru-RU" sz="1400" kern="100" dirty="0">
                          <a:effectLst/>
                        </a:rPr>
                        <a:t>беженцев/репатриантов</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46</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76</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79</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84</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a:effectLst/>
                          <a:cs typeface="+mj-cs"/>
                        </a:rPr>
                        <a:t>79,7</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852953427"/>
                  </a:ext>
                </a:extLst>
              </a:tr>
              <a:tr h="478635">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6</a:t>
                      </a:r>
                    </a:p>
                  </a:txBody>
                  <a:tcPr marL="33188" marR="33188" marT="0" marB="0" anchor="ctr"/>
                </a:tc>
                <a:tc>
                  <a:txBody>
                    <a:bodyPr/>
                    <a:lstStyle/>
                    <a:p>
                      <a:r>
                        <a:rPr lang="en-US" sz="1400" kern="100" dirty="0" err="1">
                          <a:effectLst/>
                        </a:rPr>
                        <a:t>Политическое</a:t>
                      </a:r>
                      <a:r>
                        <a:rPr lang="en-US" sz="1400" kern="100" dirty="0">
                          <a:effectLst/>
                        </a:rPr>
                        <a:t> </a:t>
                      </a:r>
                      <a:r>
                        <a:rPr lang="en-US" sz="1400" kern="100" dirty="0" err="1">
                          <a:effectLst/>
                        </a:rPr>
                        <a:t>убежище</a:t>
                      </a:r>
                      <a:r>
                        <a:rPr lang="en-US" sz="1400" kern="100" dirty="0">
                          <a:effectLst/>
                        </a:rPr>
                        <a:t> </a:t>
                      </a:r>
                      <a:r>
                        <a:rPr lang="en-US" sz="1400" kern="100" dirty="0" err="1">
                          <a:effectLst/>
                        </a:rPr>
                        <a:t>для</a:t>
                      </a:r>
                      <a:r>
                        <a:rPr lang="en-US" sz="1400" kern="100" dirty="0">
                          <a:effectLst/>
                        </a:rPr>
                        <a:t> </a:t>
                      </a:r>
                      <a:r>
                        <a:rPr lang="en-US" sz="1400" kern="100" dirty="0" err="1">
                          <a:effectLst/>
                        </a:rPr>
                        <a:t>беженцев</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46</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59</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62</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64</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61,7</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3418591805"/>
                  </a:ext>
                </a:extLst>
              </a:tr>
              <a:tr h="797726">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7</a:t>
                      </a:r>
                    </a:p>
                  </a:txBody>
                  <a:tcPr marL="33188" marR="33188" marT="0" marB="0" anchor="ctr"/>
                </a:tc>
                <a:tc>
                  <a:txBody>
                    <a:bodyPr/>
                    <a:lstStyle/>
                    <a:p>
                      <a:r>
                        <a:rPr lang="ru-RU" sz="1400" kern="100" dirty="0">
                          <a:effectLst/>
                        </a:rPr>
                        <a:t>Поддержка граждан Израиля, участвующих в боевых действиях</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38</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41</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37</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37</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38</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313254906"/>
                  </a:ext>
                </a:extLst>
              </a:tr>
              <a:tr h="239317">
                <a:tc>
                  <a:txBody>
                    <a:bodyPr/>
                    <a:lstStyle/>
                    <a:p>
                      <a:pPr marL="0" lvl="0" indent="0" algn="ctr" rtl="0">
                        <a:buFont typeface="+mj-lt"/>
                        <a:buNone/>
                      </a:pPr>
                      <a:r>
                        <a:rPr lang="ru-RU" sz="14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8</a:t>
                      </a:r>
                    </a:p>
                  </a:txBody>
                  <a:tcPr marL="33188" marR="33188" marT="0" marB="0" anchor="ctr"/>
                </a:tc>
                <a:tc>
                  <a:txBody>
                    <a:bodyPr/>
                    <a:lstStyle/>
                    <a:p>
                      <a:r>
                        <a:rPr lang="ru-RU" sz="1400" kern="100" dirty="0">
                          <a:effectLst/>
                        </a:rPr>
                        <a:t>Юридическая</a:t>
                      </a:r>
                      <a:r>
                        <a:rPr lang="en-US" sz="1400" kern="100" dirty="0">
                          <a:effectLst/>
                        </a:rPr>
                        <a:t> </a:t>
                      </a:r>
                      <a:r>
                        <a:rPr lang="en-US" sz="1400" kern="100" dirty="0" err="1">
                          <a:effectLst/>
                        </a:rPr>
                        <a:t>помощь</a:t>
                      </a:r>
                      <a:endParaRPr lang="ru-RU" sz="1400" kern="100" dirty="0">
                        <a:effectLst/>
                        <a:latin typeface="Calibri" panose="020F0502020204030204" pitchFamily="34" charset="0"/>
                        <a:ea typeface="Calibri" panose="020F0502020204030204" pitchFamily="34" charset="0"/>
                        <a:cs typeface="Arial" panose="020B0604020202020204" pitchFamily="34" charset="0"/>
                      </a:endParaRPr>
                    </a:p>
                  </a:txBody>
                  <a:tcPr marL="33188" marR="33188" marT="0" marB="0"/>
                </a:tc>
                <a:tc>
                  <a:txBody>
                    <a:bodyPr/>
                    <a:lstStyle/>
                    <a:p>
                      <a:pPr algn="ctr" rtl="1"/>
                      <a:r>
                        <a:rPr lang="he-IL" sz="1400" kern="100">
                          <a:effectLst/>
                          <a:cs typeface="+mj-cs"/>
                        </a:rPr>
                        <a:t>23</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23</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a:effectLst/>
                          <a:cs typeface="+mj-cs"/>
                        </a:rPr>
                        <a:t>21</a:t>
                      </a:r>
                      <a:endParaRPr lang="ru-RU" sz="1400" kern="10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rtl="1"/>
                      <a:r>
                        <a:rPr lang="he-IL" sz="1400" kern="100" dirty="0">
                          <a:effectLst/>
                          <a:cs typeface="+mj-cs"/>
                        </a:rPr>
                        <a:t>19</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tc>
                  <a:txBody>
                    <a:bodyPr/>
                    <a:lstStyle/>
                    <a:p>
                      <a:pPr algn="ctr"/>
                      <a:r>
                        <a:rPr lang="ru-RU" sz="1400" kern="100" dirty="0">
                          <a:effectLst/>
                          <a:cs typeface="+mj-cs"/>
                        </a:rPr>
                        <a:t>21</a:t>
                      </a:r>
                      <a:endParaRPr lang="ru-RU" sz="1400" kern="100" dirty="0">
                        <a:effectLst/>
                        <a:latin typeface="Calibri" panose="020F0502020204030204" pitchFamily="34" charset="0"/>
                        <a:ea typeface="Calibri" panose="020F0502020204030204" pitchFamily="34" charset="0"/>
                        <a:cs typeface="+mj-cs"/>
                      </a:endParaRPr>
                    </a:p>
                  </a:txBody>
                  <a:tcPr marL="33188" marR="33188" marT="0" marB="0" anchor="ctr"/>
                </a:tc>
                <a:extLst>
                  <a:ext uri="{0D108BD9-81ED-4DB2-BD59-A6C34878D82A}">
                    <a16:rowId xmlns:a16="http://schemas.microsoft.com/office/drawing/2014/main" val="3330451254"/>
                  </a:ext>
                </a:extLst>
              </a:tr>
            </a:tbl>
          </a:graphicData>
        </a:graphic>
      </p:graphicFrame>
      <p:sp>
        <p:nvSpPr>
          <p:cNvPr id="2" name="Номер слайда 1">
            <a:extLst>
              <a:ext uri="{FF2B5EF4-FFF2-40B4-BE49-F238E27FC236}">
                <a16:creationId xmlns:a16="http://schemas.microsoft.com/office/drawing/2014/main" id="{2FE0B85F-F87D-53A1-3AD1-3C0810CE67D0}"/>
              </a:ext>
            </a:extLst>
          </p:cNvPr>
          <p:cNvSpPr>
            <a:spLocks noGrp="1"/>
          </p:cNvSpPr>
          <p:nvPr>
            <p:ph type="sldNum" sz="quarter" idx="12"/>
          </p:nvPr>
        </p:nvSpPr>
        <p:spPr/>
        <p:txBody>
          <a:bodyPr/>
          <a:lstStyle/>
          <a:p>
            <a:fld id="{285DC19C-03DA-4066-9FF7-D0BF1BC6D6F6}" type="slidenum">
              <a:rPr lang="ru-RU" smtClean="0"/>
              <a:t>24</a:t>
            </a:fld>
            <a:endParaRPr lang="ru-RU"/>
          </a:p>
        </p:txBody>
      </p:sp>
      <p:sp>
        <p:nvSpPr>
          <p:cNvPr id="3" name="Нижний колонтитул 2">
            <a:extLst>
              <a:ext uri="{FF2B5EF4-FFF2-40B4-BE49-F238E27FC236}">
                <a16:creationId xmlns:a16="http://schemas.microsoft.com/office/drawing/2014/main" id="{436A4B2F-83B1-0891-0B1C-A00EAB7EEA5F}"/>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426280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1A3E55E7-227C-BFDD-0D23-8345C269C115}"/>
              </a:ext>
            </a:extLst>
          </p:cNvPr>
          <p:cNvGraphicFramePr>
            <a:graphicFrameLocks noGrp="1"/>
          </p:cNvGraphicFramePr>
          <p:nvPr>
            <p:ph idx="1"/>
            <p:extLst>
              <p:ext uri="{D42A27DB-BD31-4B8C-83A1-F6EECF244321}">
                <p14:modId xmlns:p14="http://schemas.microsoft.com/office/powerpoint/2010/main" val="240219584"/>
              </p:ext>
            </p:extLst>
          </p:nvPr>
        </p:nvGraphicFramePr>
        <p:xfrm>
          <a:off x="410966" y="283464"/>
          <a:ext cx="10942834" cy="5965417"/>
        </p:xfrm>
        <a:graphic>
          <a:graphicData uri="http://schemas.openxmlformats.org/drawingml/2006/chart">
            <c:chart xmlns:c="http://schemas.openxmlformats.org/drawingml/2006/chart" xmlns:r="http://schemas.openxmlformats.org/officeDocument/2006/relationships" r:id="rId2"/>
          </a:graphicData>
        </a:graphic>
      </p:graphicFrame>
      <p:sp>
        <p:nvSpPr>
          <p:cNvPr id="2" name="Номер слайда 1">
            <a:extLst>
              <a:ext uri="{FF2B5EF4-FFF2-40B4-BE49-F238E27FC236}">
                <a16:creationId xmlns:a16="http://schemas.microsoft.com/office/drawing/2014/main" id="{6B778145-AE67-6DEA-126E-17DEB39873AE}"/>
              </a:ext>
            </a:extLst>
          </p:cNvPr>
          <p:cNvSpPr>
            <a:spLocks noGrp="1"/>
          </p:cNvSpPr>
          <p:nvPr>
            <p:ph type="sldNum" sz="quarter" idx="12"/>
          </p:nvPr>
        </p:nvSpPr>
        <p:spPr/>
        <p:txBody>
          <a:bodyPr/>
          <a:lstStyle/>
          <a:p>
            <a:fld id="{285DC19C-03DA-4066-9FF7-D0BF1BC6D6F6}" type="slidenum">
              <a:rPr lang="ru-RU" smtClean="0"/>
              <a:t>25</a:t>
            </a:fld>
            <a:endParaRPr lang="ru-RU"/>
          </a:p>
        </p:txBody>
      </p:sp>
      <p:sp>
        <p:nvSpPr>
          <p:cNvPr id="3" name="Нижний колонтитул 2">
            <a:extLst>
              <a:ext uri="{FF2B5EF4-FFF2-40B4-BE49-F238E27FC236}">
                <a16:creationId xmlns:a16="http://schemas.microsoft.com/office/drawing/2014/main" id="{314F8864-74E0-F7D7-2D93-2B490287A07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855219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a:extLst>
              <a:ext uri="{FF2B5EF4-FFF2-40B4-BE49-F238E27FC236}">
                <a16:creationId xmlns:a16="http://schemas.microsoft.com/office/drawing/2014/main" id="{DDC182D7-CE1E-AB62-417E-943A12C887D6}"/>
              </a:ext>
            </a:extLst>
          </p:cNvPr>
          <p:cNvSpPr>
            <a:spLocks noGrp="1"/>
          </p:cNvSpPr>
          <p:nvPr>
            <p:ph type="title"/>
          </p:nvPr>
        </p:nvSpPr>
        <p:spPr>
          <a:xfrm>
            <a:off x="925704" y="2759264"/>
            <a:ext cx="10189747" cy="506901"/>
          </a:xfrm>
        </p:spPr>
        <p:txBody>
          <a:bodyPr>
            <a:normAutofit/>
          </a:bodyPr>
          <a:lstStyle/>
          <a:p>
            <a:r>
              <a:rPr lang="ru-RU" sz="1400" b="1" dirty="0">
                <a:latin typeface="Times New Roman" panose="02020603050405020304" pitchFamily="18" charset="0"/>
                <a:cs typeface="Times New Roman" panose="02020603050405020304" pitchFamily="18" charset="0"/>
              </a:rPr>
              <a:t>Таблица 10. </a:t>
            </a:r>
            <a:r>
              <a:rPr lang="ru-RU" sz="1400" dirty="0">
                <a:latin typeface="Times New Roman" panose="02020603050405020304" pitchFamily="18" charset="0"/>
                <a:cs typeface="Times New Roman" panose="02020603050405020304" pitchFamily="18" charset="0"/>
              </a:rPr>
              <a:t>-  Из перечисленных ниже возможных рисков, какой, на Ваш взгляд, является основным риском вовлечения Государства Израиль в конфликт между Россией и Украиной</a:t>
            </a:r>
          </a:p>
        </p:txBody>
      </p:sp>
      <p:sp>
        <p:nvSpPr>
          <p:cNvPr id="8" name="TextBox 7">
            <a:extLst>
              <a:ext uri="{FF2B5EF4-FFF2-40B4-BE49-F238E27FC236}">
                <a16:creationId xmlns:a16="http://schemas.microsoft.com/office/drawing/2014/main" id="{0430FE2A-66A0-C1A0-CF00-F6779FBF0A8A}"/>
              </a:ext>
            </a:extLst>
          </p:cNvPr>
          <p:cNvSpPr txBox="1"/>
          <p:nvPr/>
        </p:nvSpPr>
        <p:spPr>
          <a:xfrm>
            <a:off x="600173" y="171618"/>
            <a:ext cx="10991654" cy="2357440"/>
          </a:xfrm>
          <a:prstGeom prst="rect">
            <a:avLst/>
          </a:prstGeom>
          <a:noFill/>
        </p:spPr>
        <p:txBody>
          <a:bodyPr wrap="square">
            <a:spAutoFit/>
          </a:bodyPr>
          <a:lstStyle/>
          <a:p>
            <a:pPr indent="457200" algn="just">
              <a:lnSpc>
                <a:spcPct val="107000"/>
              </a:lnSpc>
              <a:spcAft>
                <a:spcPts val="800"/>
              </a:spcAft>
              <a:tabLst>
                <a:tab pos="2125980" algn="l"/>
              </a:tabLst>
            </a:pPr>
            <a:r>
              <a:rPr lang="ru-RU" sz="1800" b="1" dirty="0">
                <a:latin typeface="+mn-lt"/>
              </a:rPr>
              <a:t>Риски вовлечения государства Израиль в военный конфликт между Россией и Украиной.</a:t>
            </a:r>
            <a:endParaRPr lang="ru-RU" sz="1800" dirty="0">
              <a:effectLst/>
              <a:latin typeface="Times New Roman" panose="02020603050405020304" pitchFamily="18" charset="0"/>
              <a:ea typeface="Times New Roman" panose="02020603050405020304" pitchFamily="18" charset="0"/>
              <a:cs typeface="Arial" panose="020B0604020202020204" pitchFamily="34" charset="0"/>
            </a:endParaRPr>
          </a:p>
          <a:p>
            <a:pPr indent="457200" algn="just">
              <a:lnSpc>
                <a:spcPct val="107000"/>
              </a:lnSpc>
              <a:spcAft>
                <a:spcPts val="800"/>
              </a:spcAft>
              <a:tabLst>
                <a:tab pos="2125980" algn="l"/>
              </a:tabLst>
            </a:pPr>
            <a:r>
              <a:rPr lang="ru-RU" sz="1800" dirty="0">
                <a:effectLst/>
                <a:latin typeface="Times New Roman" panose="02020603050405020304" pitchFamily="18" charset="0"/>
                <a:ea typeface="Times New Roman" panose="02020603050405020304" pitchFamily="18" charset="0"/>
                <a:cs typeface="Arial" panose="020B0604020202020204" pitchFamily="34" charset="0"/>
              </a:rPr>
              <a:t>Интересно, что респонденты с наименьшим образовательным уровнем принципиально отличаются своей  позицией и в отношении понимания рисков участия Израиля в ситуации, сформированной российско-украинским конфликтом. </a:t>
            </a:r>
            <a:endParaRPr lang="ru-RU" sz="1800" dirty="0">
              <a:effectLst/>
              <a:latin typeface="Calibri" panose="020F0502020204030204" pitchFamily="34" charset="0"/>
              <a:ea typeface="Calibri" panose="020F0502020204030204" pitchFamily="34" charset="0"/>
              <a:cs typeface="Arial" panose="020B0604020202020204" pitchFamily="34" charset="0"/>
            </a:endParaRPr>
          </a:p>
          <a:p>
            <a:pPr indent="457200" algn="just">
              <a:lnSpc>
                <a:spcPct val="107000"/>
              </a:lnSpc>
              <a:spcAft>
                <a:spcPts val="800"/>
              </a:spcAft>
              <a:tabLst>
                <a:tab pos="2125980" algn="l"/>
              </a:tabLst>
            </a:pPr>
            <a:r>
              <a:rPr lang="ru-RU" sz="1800" dirty="0">
                <a:effectLst/>
                <a:latin typeface="Times New Roman" panose="02020603050405020304" pitchFamily="18" charset="0"/>
                <a:ea typeface="Times New Roman" panose="02020603050405020304" pitchFamily="18" charset="0"/>
                <a:cs typeface="Arial" panose="020B0604020202020204" pitchFamily="34" charset="0"/>
              </a:rPr>
              <a:t>Так, только 23% из них относят к числу главных рисков угрозу ухудшения отношений с Россией, тогда как в других группах диапазон аналогичных ответов лежит в границах 48-62%. Таким образом, угрозу ухудшения отношений с Россией в других группах считают главной абсолютное большинство опрошенных.</a:t>
            </a:r>
            <a:endParaRPr lang="ru-RU"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Таблица 4">
            <a:extLst>
              <a:ext uri="{FF2B5EF4-FFF2-40B4-BE49-F238E27FC236}">
                <a16:creationId xmlns:a16="http://schemas.microsoft.com/office/drawing/2014/main" id="{45807E6E-99D8-483B-2541-D4E34DE2AB2E}"/>
              </a:ext>
            </a:extLst>
          </p:cNvPr>
          <p:cNvGraphicFramePr>
            <a:graphicFrameLocks noGrp="1"/>
          </p:cNvGraphicFramePr>
          <p:nvPr>
            <p:extLst>
              <p:ext uri="{D42A27DB-BD31-4B8C-83A1-F6EECF244321}">
                <p14:modId xmlns:p14="http://schemas.microsoft.com/office/powerpoint/2010/main" val="3813131326"/>
              </p:ext>
            </p:extLst>
          </p:nvPr>
        </p:nvGraphicFramePr>
        <p:xfrm>
          <a:off x="1014481" y="3275858"/>
          <a:ext cx="10339319" cy="3017520"/>
        </p:xfrm>
        <a:graphic>
          <a:graphicData uri="http://schemas.openxmlformats.org/drawingml/2006/table">
            <a:tbl>
              <a:tblPr firstRow="1" firstCol="1" bandRow="1">
                <a:tableStyleId>{5C22544A-7EE6-4342-B048-85BDC9FD1C3A}</a:tableStyleId>
              </a:tblPr>
              <a:tblGrid>
                <a:gridCol w="494164">
                  <a:extLst>
                    <a:ext uri="{9D8B030D-6E8A-4147-A177-3AD203B41FA5}">
                      <a16:colId xmlns:a16="http://schemas.microsoft.com/office/drawing/2014/main" val="868285468"/>
                    </a:ext>
                  </a:extLst>
                </a:gridCol>
                <a:gridCol w="8143189">
                  <a:extLst>
                    <a:ext uri="{9D8B030D-6E8A-4147-A177-3AD203B41FA5}">
                      <a16:colId xmlns:a16="http://schemas.microsoft.com/office/drawing/2014/main" val="3140844938"/>
                    </a:ext>
                  </a:extLst>
                </a:gridCol>
                <a:gridCol w="1701966">
                  <a:extLst>
                    <a:ext uri="{9D8B030D-6E8A-4147-A177-3AD203B41FA5}">
                      <a16:colId xmlns:a16="http://schemas.microsoft.com/office/drawing/2014/main" val="4162471795"/>
                    </a:ext>
                  </a:extLst>
                </a:gridCol>
              </a:tblGrid>
              <a:tr h="208963">
                <a:tc>
                  <a:txBody>
                    <a:bodyPr/>
                    <a:lstStyle/>
                    <a:p>
                      <a:pPr algn="ctr"/>
                      <a:r>
                        <a:rPr lang="ru-RU" sz="1800" kern="100" dirty="0">
                          <a:effectLst/>
                          <a:latin typeface="+mn-lt"/>
                        </a:rPr>
                        <a:t>№</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a:r>
                        <a:rPr lang="ru-RU" sz="1800" kern="100" dirty="0">
                          <a:effectLst/>
                          <a:latin typeface="+mn-lt"/>
                        </a:rPr>
                        <a:t>Вариант ответа</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a:r>
                        <a:rPr lang="ru-RU" sz="1800" kern="100">
                          <a:effectLst/>
                          <a:latin typeface="+mn-lt"/>
                        </a:rPr>
                        <a:t> </a:t>
                      </a:r>
                      <a:endParaRPr lang="ru-RU" sz="1800" kern="1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12850361"/>
                  </a:ext>
                </a:extLst>
              </a:tr>
              <a:tr h="247473">
                <a:tc>
                  <a:txBody>
                    <a:bodyPr/>
                    <a:lstStyle/>
                    <a:p>
                      <a:pPr marL="0" lvl="0" indent="0" rtl="0">
                        <a:buFont typeface="+mj-lt"/>
                        <a:buNone/>
                      </a:pPr>
                      <a:r>
                        <a:rPr lang="ru-RU" sz="1800" kern="100" dirty="0">
                          <a:effectLst/>
                          <a:latin typeface="+mn-lt"/>
                        </a:rPr>
                        <a:t> 1</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Конфликт и ущерб отношениям с Россией</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a:effectLst/>
                          <a:latin typeface="+mn-lt"/>
                        </a:rPr>
                        <a:t>56</a:t>
                      </a:r>
                      <a:endParaRPr lang="ru-RU" sz="18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39829434"/>
                  </a:ext>
                </a:extLst>
              </a:tr>
              <a:tr h="247473">
                <a:tc>
                  <a:txBody>
                    <a:bodyPr/>
                    <a:lstStyle/>
                    <a:p>
                      <a:pPr marL="0" lvl="0" indent="0" rtl="0">
                        <a:buFont typeface="+mj-lt"/>
                        <a:buNone/>
                      </a:pPr>
                      <a:r>
                        <a:rPr lang="ru-RU" sz="1800" kern="100" dirty="0">
                          <a:effectLst/>
                          <a:latin typeface="+mn-lt"/>
                        </a:rPr>
                        <a:t> 2</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Конфликт и ущерб отношениям с Украиной</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a:effectLst/>
                          <a:latin typeface="+mn-lt"/>
                        </a:rPr>
                        <a:t>3</a:t>
                      </a:r>
                      <a:endParaRPr lang="ru-RU" sz="18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86931109"/>
                  </a:ext>
                </a:extLst>
              </a:tr>
              <a:tr h="247473">
                <a:tc>
                  <a:txBody>
                    <a:bodyPr/>
                    <a:lstStyle/>
                    <a:p>
                      <a:pPr marL="0" lvl="0" indent="0" rtl="0">
                        <a:buFont typeface="+mj-lt"/>
                        <a:buNone/>
                      </a:pPr>
                      <a:r>
                        <a:rPr lang="ru-RU" sz="1800" kern="100" dirty="0">
                          <a:effectLst/>
                          <a:latin typeface="+mn-lt"/>
                        </a:rPr>
                        <a:t> 3</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Конфликт и ущерб отношениям с США и другими странами</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a:effectLst/>
                          <a:latin typeface="+mn-lt"/>
                        </a:rPr>
                        <a:t>9</a:t>
                      </a:r>
                      <a:endParaRPr lang="ru-RU" sz="18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00476942"/>
                  </a:ext>
                </a:extLst>
              </a:tr>
              <a:tr h="247473">
                <a:tc>
                  <a:txBody>
                    <a:bodyPr/>
                    <a:lstStyle/>
                    <a:p>
                      <a:pPr marL="0" lvl="0" indent="0" rtl="0">
                        <a:buFont typeface="+mj-lt"/>
                        <a:buNone/>
                      </a:pPr>
                      <a:r>
                        <a:rPr lang="ru-RU" sz="1800" kern="100" dirty="0">
                          <a:effectLst/>
                          <a:latin typeface="+mn-lt"/>
                        </a:rPr>
                        <a:t> 4</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Экономический ущерб, снижение иностранных инвестиций и т.п.</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5</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2987851"/>
                  </a:ext>
                </a:extLst>
              </a:tr>
              <a:tr h="247473">
                <a:tc>
                  <a:txBody>
                    <a:bodyPr/>
                    <a:lstStyle/>
                    <a:p>
                      <a:pPr marL="0" lvl="0" indent="0" rtl="0">
                        <a:buFont typeface="+mj-lt"/>
                        <a:buNone/>
                      </a:pPr>
                      <a:r>
                        <a:rPr lang="ru-RU" sz="1800" kern="100" dirty="0">
                          <a:effectLst/>
                          <a:latin typeface="+mn-lt"/>
                        </a:rPr>
                        <a:t> 5</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Ущерб национальной устойчивости Израиля с точки зрения безопасности</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5</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56492394"/>
                  </a:ext>
                </a:extLst>
              </a:tr>
              <a:tr h="247473">
                <a:tc>
                  <a:txBody>
                    <a:bodyPr/>
                    <a:lstStyle/>
                    <a:p>
                      <a:pPr marL="0" lvl="0" indent="0" rtl="0">
                        <a:buFont typeface="+mj-lt"/>
                        <a:buNone/>
                      </a:pPr>
                      <a:r>
                        <a:rPr lang="ru-RU" sz="1800" kern="100" dirty="0">
                          <a:effectLst/>
                          <a:latin typeface="+mn-lt"/>
                        </a:rPr>
                        <a:t> 6</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a:effectLst/>
                          <a:latin typeface="+mn-lt"/>
                        </a:rPr>
                        <a:t>Ущерб национальной устойчивости Израиля с социальной точки зрения</a:t>
                      </a:r>
                      <a:endParaRPr lang="ru-RU" sz="18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2</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46005575"/>
                  </a:ext>
                </a:extLst>
              </a:tr>
              <a:tr h="247473">
                <a:tc>
                  <a:txBody>
                    <a:bodyPr/>
                    <a:lstStyle/>
                    <a:p>
                      <a:pPr marL="0" lvl="0" indent="0" rtl="0">
                        <a:buFont typeface="+mj-lt"/>
                        <a:buNone/>
                      </a:pPr>
                      <a:r>
                        <a:rPr lang="ru-RU" sz="1800" kern="100" dirty="0">
                          <a:effectLst/>
                          <a:latin typeface="+mn-lt"/>
                        </a:rPr>
                        <a:t> 7</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Ущерб еврейским общинам в мире</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a:effectLst/>
                          <a:latin typeface="+mn-lt"/>
                        </a:rPr>
                        <a:t>3</a:t>
                      </a:r>
                      <a:endParaRPr lang="ru-RU" sz="18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19337742"/>
                  </a:ext>
                </a:extLst>
              </a:tr>
              <a:tr h="247473">
                <a:tc>
                  <a:txBody>
                    <a:bodyPr/>
                    <a:lstStyle/>
                    <a:p>
                      <a:pPr marL="0" lvl="0" indent="0" rtl="0">
                        <a:buFont typeface="+mj-lt"/>
                        <a:buNone/>
                      </a:pPr>
                      <a:r>
                        <a:rPr lang="ru-RU" sz="1800" kern="100" dirty="0">
                          <a:effectLst/>
                          <a:latin typeface="+mn-lt"/>
                        </a:rPr>
                        <a:t> 8</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en-US" sz="1800" kern="100" dirty="0" err="1">
                          <a:effectLst/>
                          <a:latin typeface="+mn-lt"/>
                        </a:rPr>
                        <a:t>Рисков</a:t>
                      </a:r>
                      <a:r>
                        <a:rPr lang="en-US" sz="1800" kern="100" dirty="0">
                          <a:effectLst/>
                          <a:latin typeface="+mn-lt"/>
                        </a:rPr>
                        <a:t> </a:t>
                      </a:r>
                      <a:r>
                        <a:rPr lang="en-US" sz="1800" kern="100" dirty="0" err="1">
                          <a:effectLst/>
                          <a:latin typeface="+mn-lt"/>
                        </a:rPr>
                        <a:t>нет</a:t>
                      </a:r>
                      <a:r>
                        <a:rPr lang="en-US" sz="1800" kern="100" dirty="0">
                          <a:effectLst/>
                          <a:latin typeface="+mn-lt"/>
                        </a:rPr>
                        <a:t> </a:t>
                      </a:r>
                      <a:r>
                        <a:rPr lang="en-US" sz="1800" kern="100" dirty="0" err="1">
                          <a:effectLst/>
                          <a:latin typeface="+mn-lt"/>
                        </a:rPr>
                        <a:t>вообще</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2</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16604844"/>
                  </a:ext>
                </a:extLst>
              </a:tr>
              <a:tr h="247473">
                <a:tc>
                  <a:txBody>
                    <a:bodyPr/>
                    <a:lstStyle/>
                    <a:p>
                      <a:pPr marL="0" lvl="0" indent="0" rtl="0">
                        <a:buFont typeface="+mj-lt"/>
                        <a:buNone/>
                      </a:pPr>
                      <a:r>
                        <a:rPr lang="ru-RU" sz="1800" kern="100" dirty="0">
                          <a:effectLst/>
                          <a:latin typeface="+mn-lt"/>
                        </a:rPr>
                        <a:t> 9</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en-US" sz="1800" kern="100" dirty="0" err="1">
                          <a:effectLst/>
                          <a:latin typeface="+mn-lt"/>
                        </a:rPr>
                        <a:t>Не</a:t>
                      </a:r>
                      <a:r>
                        <a:rPr lang="en-US" sz="1800" kern="100" dirty="0">
                          <a:effectLst/>
                          <a:latin typeface="+mn-lt"/>
                        </a:rPr>
                        <a:t> </a:t>
                      </a:r>
                      <a:r>
                        <a:rPr lang="en-US" sz="1800" kern="100" dirty="0" err="1">
                          <a:effectLst/>
                          <a:latin typeface="+mn-lt"/>
                        </a:rPr>
                        <a:t>знаю</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15</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49361806"/>
                  </a:ext>
                </a:extLst>
              </a:tr>
              <a:tr h="247473">
                <a:tc>
                  <a:txBody>
                    <a:bodyPr/>
                    <a:lstStyle/>
                    <a:p>
                      <a:pPr marL="0" lvl="0" indent="0" rtl="0">
                        <a:buFont typeface="+mj-lt"/>
                        <a:buNone/>
                      </a:pPr>
                      <a:r>
                        <a:rPr lang="ru-RU" sz="1800" kern="100" dirty="0">
                          <a:effectLst/>
                          <a:latin typeface="+mn-lt"/>
                        </a:rPr>
                        <a:t> 10</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ru-RU" sz="1800" kern="100" dirty="0">
                          <a:effectLst/>
                          <a:latin typeface="+mn-lt"/>
                        </a:rPr>
                        <a:t>Сумма</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800" kern="100" dirty="0">
                          <a:effectLst/>
                          <a:latin typeface="+mn-lt"/>
                        </a:rPr>
                        <a:t>100</a:t>
                      </a:r>
                      <a:endParaRPr lang="ru-RU" sz="1800" kern="1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35040775"/>
                  </a:ext>
                </a:extLst>
              </a:tr>
            </a:tbl>
          </a:graphicData>
        </a:graphic>
      </p:graphicFrame>
      <p:sp>
        <p:nvSpPr>
          <p:cNvPr id="2" name="Номер слайда 1">
            <a:extLst>
              <a:ext uri="{FF2B5EF4-FFF2-40B4-BE49-F238E27FC236}">
                <a16:creationId xmlns:a16="http://schemas.microsoft.com/office/drawing/2014/main" id="{BFF7FA06-3FF7-9739-B4DD-24F298785EE2}"/>
              </a:ext>
            </a:extLst>
          </p:cNvPr>
          <p:cNvSpPr>
            <a:spLocks noGrp="1"/>
          </p:cNvSpPr>
          <p:nvPr>
            <p:ph type="sldNum" sz="quarter" idx="12"/>
          </p:nvPr>
        </p:nvSpPr>
        <p:spPr/>
        <p:txBody>
          <a:bodyPr/>
          <a:lstStyle/>
          <a:p>
            <a:fld id="{285DC19C-03DA-4066-9FF7-D0BF1BC6D6F6}" type="slidenum">
              <a:rPr lang="ru-RU" smtClean="0"/>
              <a:t>26</a:t>
            </a:fld>
            <a:endParaRPr lang="ru-RU"/>
          </a:p>
        </p:txBody>
      </p:sp>
      <p:sp>
        <p:nvSpPr>
          <p:cNvPr id="3" name="Нижний колонтитул 2">
            <a:extLst>
              <a:ext uri="{FF2B5EF4-FFF2-40B4-BE49-F238E27FC236}">
                <a16:creationId xmlns:a16="http://schemas.microsoft.com/office/drawing/2014/main" id="{0FC96FC9-38A9-E45F-753B-3BE7367A650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3514762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a:extLst>
              <a:ext uri="{FF2B5EF4-FFF2-40B4-BE49-F238E27FC236}">
                <a16:creationId xmlns:a16="http://schemas.microsoft.com/office/drawing/2014/main" id="{80C1B916-69BE-BCFE-E193-5E2F07767FCF}"/>
              </a:ext>
            </a:extLst>
          </p:cNvPr>
          <p:cNvSpPr>
            <a:spLocks noGrp="1"/>
          </p:cNvSpPr>
          <p:nvPr>
            <p:ph type="title"/>
          </p:nvPr>
        </p:nvSpPr>
        <p:spPr>
          <a:xfrm>
            <a:off x="753047" y="2222204"/>
            <a:ext cx="11034762" cy="439194"/>
          </a:xfrm>
        </p:spPr>
        <p:txBody>
          <a:bodyPr>
            <a:normAutofit fontScale="90000"/>
          </a:bodyPr>
          <a:lstStyle/>
          <a:p>
            <a:r>
              <a:rPr lang="ru-RU" sz="2200" b="1" dirty="0">
                <a:effectLst/>
                <a:latin typeface="Calibri" panose="020F0502020204030204" pitchFamily="34" charset="0"/>
                <a:ea typeface="Times New Roman" panose="02020603050405020304" pitchFamily="18" charset="0"/>
                <a:cs typeface="Calibri" panose="020F0502020204030204" pitchFamily="34" charset="0"/>
              </a:rPr>
              <a:t>Таблица 11. </a:t>
            </a:r>
            <a:r>
              <a:rPr lang="ru-RU" sz="1800" dirty="0">
                <a:effectLst/>
                <a:latin typeface="Calibri" panose="020F0502020204030204" pitchFamily="34" charset="0"/>
                <a:ea typeface="Times New Roman" panose="02020603050405020304" pitchFamily="18" charset="0"/>
                <a:cs typeface="Calibri" panose="020F0502020204030204" pitchFamily="34" charset="0"/>
              </a:rPr>
              <a:t>- </a:t>
            </a:r>
            <a:r>
              <a:rPr lang="ru-RU" sz="2200" dirty="0">
                <a:effectLst/>
                <a:latin typeface="Calibri" panose="020F0502020204030204" pitchFamily="34" charset="0"/>
                <a:ea typeface="Times New Roman" panose="02020603050405020304" pitchFamily="18" charset="0"/>
                <a:cs typeface="Calibri" panose="020F0502020204030204" pitchFamily="34" charset="0"/>
              </a:rPr>
              <a:t>В чем главный риск вмешательства Израиля в конфликт на Украине? </a:t>
            </a:r>
            <a:r>
              <a:rPr lang="ru-RU" sz="2200" dirty="0">
                <a:latin typeface="Calibri" panose="020F0502020204030204" pitchFamily="34" charset="0"/>
                <a:ea typeface="Times New Roman" panose="02020603050405020304" pitchFamily="18" charset="0"/>
                <a:cs typeface="Calibri" panose="020F0502020204030204" pitchFamily="34" charset="0"/>
              </a:rPr>
              <a:t>/ </a:t>
            </a:r>
            <a:r>
              <a:rPr lang="ru-RU" sz="2200" dirty="0">
                <a:effectLst/>
                <a:latin typeface="Calibri" panose="020F0502020204030204" pitchFamily="34" charset="0"/>
                <a:ea typeface="Times New Roman" panose="02020603050405020304" pitchFamily="18" charset="0"/>
                <a:cs typeface="Calibri" panose="020F0502020204030204" pitchFamily="34" charset="0"/>
              </a:rPr>
              <a:t>распределение по уровню образования</a:t>
            </a:r>
            <a:endParaRPr lang="ru-RU" sz="2200" dirty="0"/>
          </a:p>
        </p:txBody>
      </p:sp>
      <p:sp>
        <p:nvSpPr>
          <p:cNvPr id="7" name="TextBox 6">
            <a:extLst>
              <a:ext uri="{FF2B5EF4-FFF2-40B4-BE49-F238E27FC236}">
                <a16:creationId xmlns:a16="http://schemas.microsoft.com/office/drawing/2014/main" id="{D149CD03-06B1-76D1-4BAD-059B45099176}"/>
              </a:ext>
            </a:extLst>
          </p:cNvPr>
          <p:cNvSpPr txBox="1"/>
          <p:nvPr/>
        </p:nvSpPr>
        <p:spPr>
          <a:xfrm>
            <a:off x="753047" y="289679"/>
            <a:ext cx="10685905" cy="1754326"/>
          </a:xfrm>
          <a:prstGeom prst="rect">
            <a:avLst/>
          </a:prstGeom>
          <a:noFill/>
        </p:spPr>
        <p:txBody>
          <a:bodyPr wrap="square">
            <a:spAutoFit/>
          </a:bodyPr>
          <a:lstStyle/>
          <a:p>
            <a:pPr indent="457200" algn="just"/>
            <a:r>
              <a:rPr lang="ru-RU" dirty="0"/>
              <a:t>Представители групп, характеризующихся уровнем образования выше общего школьного лишь в малой степени опасаются ухудшения отношений с США (5-9%), тогда как среди представителей среднего школьного образования таковых почти каждый четвертый (23%). И если респонденты с наиболее низким образовательным уровнем высказывают значимое опасение относительно угрозы ухудшения положения еврейской общины в мире (31%), то  в группах с более высоким образовательным уровнем значения данного риска находятся в границах ошибки выборки (2-3%). </a:t>
            </a:r>
          </a:p>
        </p:txBody>
      </p:sp>
      <p:graphicFrame>
        <p:nvGraphicFramePr>
          <p:cNvPr id="2" name="Таблица 1">
            <a:extLst>
              <a:ext uri="{FF2B5EF4-FFF2-40B4-BE49-F238E27FC236}">
                <a16:creationId xmlns:a16="http://schemas.microsoft.com/office/drawing/2014/main" id="{27EC0AC1-4825-FE77-A3AA-64DA93FC7287}"/>
              </a:ext>
            </a:extLst>
          </p:cNvPr>
          <p:cNvGraphicFramePr>
            <a:graphicFrameLocks noGrp="1"/>
          </p:cNvGraphicFramePr>
          <p:nvPr>
            <p:extLst>
              <p:ext uri="{D42A27DB-BD31-4B8C-83A1-F6EECF244321}">
                <p14:modId xmlns:p14="http://schemas.microsoft.com/office/powerpoint/2010/main" val="1454507536"/>
              </p:ext>
            </p:extLst>
          </p:nvPr>
        </p:nvGraphicFramePr>
        <p:xfrm>
          <a:off x="582742" y="2839597"/>
          <a:ext cx="11034761" cy="3621821"/>
        </p:xfrm>
        <a:graphic>
          <a:graphicData uri="http://schemas.openxmlformats.org/drawingml/2006/table">
            <a:tbl>
              <a:tblPr firstRow="1" firstCol="1" bandRow="1">
                <a:tableStyleId>{5C22544A-7EE6-4342-B048-85BDC9FD1C3A}</a:tableStyleId>
              </a:tblPr>
              <a:tblGrid>
                <a:gridCol w="415927">
                  <a:extLst>
                    <a:ext uri="{9D8B030D-6E8A-4147-A177-3AD203B41FA5}">
                      <a16:colId xmlns:a16="http://schemas.microsoft.com/office/drawing/2014/main" val="782592180"/>
                    </a:ext>
                  </a:extLst>
                </a:gridCol>
                <a:gridCol w="3577665">
                  <a:extLst>
                    <a:ext uri="{9D8B030D-6E8A-4147-A177-3AD203B41FA5}">
                      <a16:colId xmlns:a16="http://schemas.microsoft.com/office/drawing/2014/main" val="763260775"/>
                    </a:ext>
                  </a:extLst>
                </a:gridCol>
                <a:gridCol w="1416378">
                  <a:extLst>
                    <a:ext uri="{9D8B030D-6E8A-4147-A177-3AD203B41FA5}">
                      <a16:colId xmlns:a16="http://schemas.microsoft.com/office/drawing/2014/main" val="1569168622"/>
                    </a:ext>
                  </a:extLst>
                </a:gridCol>
                <a:gridCol w="1615720">
                  <a:extLst>
                    <a:ext uri="{9D8B030D-6E8A-4147-A177-3AD203B41FA5}">
                      <a16:colId xmlns:a16="http://schemas.microsoft.com/office/drawing/2014/main" val="741625127"/>
                    </a:ext>
                  </a:extLst>
                </a:gridCol>
                <a:gridCol w="1290478">
                  <a:extLst>
                    <a:ext uri="{9D8B030D-6E8A-4147-A177-3AD203B41FA5}">
                      <a16:colId xmlns:a16="http://schemas.microsoft.com/office/drawing/2014/main" val="3357306594"/>
                    </a:ext>
                  </a:extLst>
                </a:gridCol>
                <a:gridCol w="1164578">
                  <a:extLst>
                    <a:ext uri="{9D8B030D-6E8A-4147-A177-3AD203B41FA5}">
                      <a16:colId xmlns:a16="http://schemas.microsoft.com/office/drawing/2014/main" val="520456128"/>
                    </a:ext>
                  </a:extLst>
                </a:gridCol>
                <a:gridCol w="1554015">
                  <a:extLst>
                    <a:ext uri="{9D8B030D-6E8A-4147-A177-3AD203B41FA5}">
                      <a16:colId xmlns:a16="http://schemas.microsoft.com/office/drawing/2014/main" val="2216303005"/>
                    </a:ext>
                  </a:extLst>
                </a:gridCol>
              </a:tblGrid>
              <a:tr h="976557">
                <a:tc rowSpan="2">
                  <a:txBody>
                    <a:bodyPr/>
                    <a:lstStyle/>
                    <a:p>
                      <a:pPr algn="l" rtl="1">
                        <a:lnSpc>
                          <a:spcPct val="115000"/>
                        </a:lnSpc>
                        <a:spcAft>
                          <a:spcPts val="1000"/>
                        </a:spcAft>
                      </a:pPr>
                      <a:r>
                        <a:rPr lang="ru-RU" sz="1400" dirty="0">
                          <a:effectLst/>
                        </a:rPr>
                        <a:t>№</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rowSpan="2">
                  <a:txBody>
                    <a:bodyPr/>
                    <a:lstStyle/>
                    <a:p>
                      <a:pPr algn="ctr" rtl="1">
                        <a:lnSpc>
                          <a:spcPct val="115000"/>
                        </a:lnSpc>
                        <a:spcAft>
                          <a:spcPts val="1000"/>
                        </a:spcAft>
                      </a:pPr>
                      <a:r>
                        <a:rPr lang="ru-RU" sz="1400" dirty="0">
                          <a:effectLst/>
                        </a:rPr>
                        <a:t>Варианты ответов</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0"/>
                        </a:spcAft>
                      </a:pPr>
                      <a:r>
                        <a:rPr lang="ru-RU" sz="1400" dirty="0">
                          <a:effectLst/>
                        </a:rPr>
                        <a:t>Базовое</a:t>
                      </a:r>
                    </a:p>
                    <a:p>
                      <a:pPr algn="ctr" rtl="1">
                        <a:lnSpc>
                          <a:spcPct val="115000"/>
                        </a:lnSpc>
                        <a:spcAft>
                          <a:spcPts val="0"/>
                        </a:spcAft>
                      </a:pPr>
                      <a:r>
                        <a:rPr lang="ru-RU" sz="1400" dirty="0">
                          <a:effectLst/>
                        </a:rPr>
                        <a:t>школьное образование</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0"/>
                        </a:spcAft>
                      </a:pPr>
                      <a:r>
                        <a:rPr lang="ru-RU" sz="1400" dirty="0">
                          <a:effectLst/>
                        </a:rPr>
                        <a:t>Среднее </a:t>
                      </a:r>
                    </a:p>
                    <a:p>
                      <a:pPr algn="ctr" rtl="1">
                        <a:lnSpc>
                          <a:spcPct val="115000"/>
                        </a:lnSpc>
                        <a:spcAft>
                          <a:spcPts val="0"/>
                        </a:spcAft>
                      </a:pPr>
                      <a:r>
                        <a:rPr lang="ru-RU" sz="1400" dirty="0" err="1">
                          <a:effectLst/>
                        </a:rPr>
                        <a:t>школьн</a:t>
                      </a:r>
                      <a:r>
                        <a:rPr lang="ru-RU" sz="1400" dirty="0">
                          <a:effectLst/>
                        </a:rPr>
                        <a:t>. обр. (1)</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ru-RU" sz="1400">
                          <a:effectLst/>
                        </a:rPr>
                        <a:t>Проф. обр.(2)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ru-RU" sz="1400" dirty="0">
                          <a:effectLst/>
                        </a:rPr>
                        <a:t>Высшее (3)</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ru-RU" sz="1400" dirty="0">
                          <a:effectLst/>
                        </a:rPr>
                        <a:t>Средняя по (1,2,3)</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2111128649"/>
                  </a:ext>
                </a:extLst>
              </a:tr>
              <a:tr h="246946">
                <a:tc vMerge="1">
                  <a:txBody>
                    <a:bodyPr/>
                    <a:lstStyle/>
                    <a:p>
                      <a:endParaRPr lang="ru-RU"/>
                    </a:p>
                  </a:txBody>
                  <a:tcPr/>
                </a:tc>
                <a:tc vMerge="1">
                  <a:txBody>
                    <a:bodyPr/>
                    <a:lstStyle/>
                    <a:p>
                      <a:endParaRPr lang="ru-RU"/>
                    </a:p>
                  </a:txBody>
                  <a:tcPr/>
                </a:tc>
                <a:tc>
                  <a:txBody>
                    <a:bodyPr/>
                    <a:lstStyle/>
                    <a:p>
                      <a:pPr algn="ctr" rtl="1">
                        <a:lnSpc>
                          <a:spcPct val="115000"/>
                        </a:lnSpc>
                        <a:spcAft>
                          <a:spcPts val="1000"/>
                        </a:spcAft>
                      </a:pPr>
                      <a:r>
                        <a:rPr lang="ru-RU" sz="1400">
                          <a:effectLst/>
                        </a:rPr>
                        <a:t>%</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ru-RU" sz="1400">
                          <a:effectLst/>
                        </a:rPr>
                        <a:t>%</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ru-RU" sz="1400">
                          <a:effectLst/>
                        </a:rPr>
                        <a:t>%</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ru-RU" sz="1400">
                          <a:effectLst/>
                        </a:rPr>
                        <a:t>%</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ru-RU" sz="1400">
                          <a:effectLst/>
                        </a:rPr>
                        <a:t>%</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extLst>
                  <a:ext uri="{0D108BD9-81ED-4DB2-BD59-A6C34878D82A}">
                    <a16:rowId xmlns:a16="http://schemas.microsoft.com/office/drawing/2014/main" val="3792522158"/>
                  </a:ext>
                </a:extLst>
              </a:tr>
              <a:tr h="390622">
                <a:tc>
                  <a:txBody>
                    <a:bodyPr/>
                    <a:lstStyle/>
                    <a:p>
                      <a:pPr algn="l" rtl="1">
                        <a:lnSpc>
                          <a:spcPct val="115000"/>
                        </a:lnSpc>
                        <a:spcAft>
                          <a:spcPts val="1000"/>
                        </a:spcAft>
                      </a:pPr>
                      <a:r>
                        <a:rPr lang="ru-RU" sz="1400">
                          <a:effectLst/>
                        </a:rPr>
                        <a:t> 1</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ru-RU" sz="1400">
                          <a:effectLst/>
                        </a:rPr>
                        <a:t>Конфликт и ущерб отношениям с Россией</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23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48</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62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61</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337371840"/>
                  </a:ext>
                </a:extLst>
              </a:tr>
              <a:tr h="390622">
                <a:tc>
                  <a:txBody>
                    <a:bodyPr/>
                    <a:lstStyle/>
                    <a:p>
                      <a:pPr algn="l" rtl="1">
                        <a:lnSpc>
                          <a:spcPct val="115000"/>
                        </a:lnSpc>
                        <a:spcAft>
                          <a:spcPts val="1000"/>
                        </a:spcAft>
                      </a:pPr>
                      <a:r>
                        <a:rPr lang="ru-RU" sz="1400">
                          <a:effectLst/>
                        </a:rPr>
                        <a:t> 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ru-RU" sz="1400">
                          <a:effectLst/>
                        </a:rPr>
                        <a:t>Конфликт и ущерб отношениям с Украиной</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0</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0</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1632647534"/>
                  </a:ext>
                </a:extLst>
              </a:tr>
              <a:tr h="421858">
                <a:tc>
                  <a:txBody>
                    <a:bodyPr/>
                    <a:lstStyle/>
                    <a:p>
                      <a:pPr algn="l" rtl="1">
                        <a:lnSpc>
                          <a:spcPct val="115000"/>
                        </a:lnSpc>
                        <a:spcAft>
                          <a:spcPts val="1000"/>
                        </a:spcAft>
                      </a:pPr>
                      <a:r>
                        <a:rPr lang="ru-RU" sz="1400">
                          <a:effectLst/>
                        </a:rPr>
                        <a:t> 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ru-RU" sz="1400">
                          <a:effectLst/>
                        </a:rPr>
                        <a:t>Конфликт и ущерб отношениям с США и другими странами</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23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9</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5</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9</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11</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3304359971"/>
                  </a:ext>
                </a:extLst>
              </a:tr>
              <a:tr h="390622">
                <a:tc>
                  <a:txBody>
                    <a:bodyPr/>
                    <a:lstStyle/>
                    <a:p>
                      <a:pPr algn="l" rtl="1">
                        <a:lnSpc>
                          <a:spcPct val="115000"/>
                        </a:lnSpc>
                        <a:spcAft>
                          <a:spcPts val="1000"/>
                        </a:spcAft>
                      </a:pPr>
                      <a:r>
                        <a:rPr lang="ru-RU" sz="1400">
                          <a:effectLst/>
                        </a:rPr>
                        <a:t> 4</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ru-RU" sz="1400">
                          <a:effectLst/>
                        </a:rPr>
                        <a:t>Экономический ущерб</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15</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6</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1</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5</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2628379004"/>
                  </a:ext>
                </a:extLst>
              </a:tr>
              <a:tr h="246946">
                <a:tc>
                  <a:txBody>
                    <a:bodyPr/>
                    <a:lstStyle/>
                    <a:p>
                      <a:pPr algn="l" rtl="1">
                        <a:lnSpc>
                          <a:spcPct val="115000"/>
                        </a:lnSpc>
                        <a:spcAft>
                          <a:spcPts val="1000"/>
                        </a:spcAft>
                      </a:pPr>
                      <a:r>
                        <a:rPr lang="ru-RU" sz="1400">
                          <a:effectLst/>
                        </a:rPr>
                        <a:t> 7</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ru-RU" sz="1400">
                          <a:effectLst/>
                        </a:rPr>
                        <a:t>Ущерб еврейским общинам в мире</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31</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3</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3</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3745049087"/>
                  </a:ext>
                </a:extLst>
              </a:tr>
              <a:tr h="246946">
                <a:tc>
                  <a:txBody>
                    <a:bodyPr/>
                    <a:lstStyle/>
                    <a:p>
                      <a:pPr algn="l" rtl="1">
                        <a:lnSpc>
                          <a:spcPct val="115000"/>
                        </a:lnSpc>
                        <a:spcAft>
                          <a:spcPts val="1000"/>
                        </a:spcAft>
                      </a:pPr>
                      <a:r>
                        <a:rPr lang="ru-RU" sz="1400">
                          <a:effectLst/>
                        </a:rPr>
                        <a:t> 8</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en-US" sz="1400">
                          <a:effectLst/>
                        </a:rPr>
                        <a:t>Рисков нет вообще</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a:effectLst/>
                        </a:rPr>
                        <a:t>0</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4</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2</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3</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2678781236"/>
                  </a:ext>
                </a:extLst>
              </a:tr>
              <a:tr h="246946">
                <a:tc>
                  <a:txBody>
                    <a:bodyPr/>
                    <a:lstStyle/>
                    <a:p>
                      <a:pPr algn="l" rtl="1">
                        <a:lnSpc>
                          <a:spcPct val="115000"/>
                        </a:lnSpc>
                        <a:spcAft>
                          <a:spcPts val="1000"/>
                        </a:spcAft>
                      </a:pPr>
                      <a:r>
                        <a:rPr lang="ru-RU" sz="1400">
                          <a:effectLst/>
                        </a:rPr>
                        <a:t> 9</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l" rtl="1">
                        <a:lnSpc>
                          <a:spcPct val="115000"/>
                        </a:lnSpc>
                        <a:spcAft>
                          <a:spcPts val="1000"/>
                        </a:spcAft>
                      </a:pPr>
                      <a:r>
                        <a:rPr lang="en-US" sz="1400" dirty="0" err="1">
                          <a:effectLst/>
                        </a:rPr>
                        <a:t>Не</a:t>
                      </a:r>
                      <a:r>
                        <a:rPr lang="en-US" sz="1400" dirty="0">
                          <a:effectLst/>
                        </a:rPr>
                        <a:t> </a:t>
                      </a:r>
                      <a:r>
                        <a:rPr lang="en-US" sz="1400" dirty="0" err="1">
                          <a:effectLst/>
                        </a:rPr>
                        <a:t>знаю</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tc>
                <a:tc>
                  <a:txBody>
                    <a:bodyPr/>
                    <a:lstStyle/>
                    <a:p>
                      <a:pPr algn="ctr" rtl="1">
                        <a:lnSpc>
                          <a:spcPct val="115000"/>
                        </a:lnSpc>
                        <a:spcAft>
                          <a:spcPts val="1000"/>
                        </a:spcAft>
                      </a:pPr>
                      <a:r>
                        <a:rPr lang="he-IL" sz="1400" dirty="0">
                          <a:effectLst/>
                        </a:rPr>
                        <a:t>8</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20</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a:effectLst/>
                        </a:rPr>
                        <a:t>15</a:t>
                      </a:r>
                      <a:endParaRPr lang="ru-RU" sz="140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11</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tc>
                  <a:txBody>
                    <a:bodyPr/>
                    <a:lstStyle/>
                    <a:p>
                      <a:pPr algn="ctr" rtl="1">
                        <a:lnSpc>
                          <a:spcPct val="115000"/>
                        </a:lnSpc>
                        <a:spcAft>
                          <a:spcPts val="1000"/>
                        </a:spcAft>
                      </a:pPr>
                      <a:r>
                        <a:rPr lang="he-IL" sz="1400" dirty="0">
                          <a:effectLst/>
                        </a:rPr>
                        <a:t>30</a:t>
                      </a:r>
                      <a:endParaRPr lang="ru-RU" sz="1400" dirty="0">
                        <a:effectLst/>
                        <a:latin typeface="Calibri" panose="020F0502020204030204" pitchFamily="34" charset="0"/>
                        <a:ea typeface="Times New Roman" panose="02020603050405020304" pitchFamily="18" charset="0"/>
                        <a:cs typeface="Arial" panose="020B0604020202020204" pitchFamily="34" charset="0"/>
                      </a:endParaRPr>
                    </a:p>
                  </a:txBody>
                  <a:tcPr marL="65722" marR="65722" marT="9300" marB="0" anchor="ctr"/>
                </a:tc>
                <a:extLst>
                  <a:ext uri="{0D108BD9-81ED-4DB2-BD59-A6C34878D82A}">
                    <a16:rowId xmlns:a16="http://schemas.microsoft.com/office/drawing/2014/main" val="4274534802"/>
                  </a:ext>
                </a:extLst>
              </a:tr>
            </a:tbl>
          </a:graphicData>
        </a:graphic>
      </p:graphicFrame>
      <p:sp>
        <p:nvSpPr>
          <p:cNvPr id="3" name="Номер слайда 2">
            <a:extLst>
              <a:ext uri="{FF2B5EF4-FFF2-40B4-BE49-F238E27FC236}">
                <a16:creationId xmlns:a16="http://schemas.microsoft.com/office/drawing/2014/main" id="{4C745C1E-2BCA-9200-7EB9-AACA9012ED6A}"/>
              </a:ext>
            </a:extLst>
          </p:cNvPr>
          <p:cNvSpPr>
            <a:spLocks noGrp="1"/>
          </p:cNvSpPr>
          <p:nvPr>
            <p:ph type="sldNum" sz="quarter" idx="12"/>
          </p:nvPr>
        </p:nvSpPr>
        <p:spPr/>
        <p:txBody>
          <a:bodyPr/>
          <a:lstStyle/>
          <a:p>
            <a:fld id="{285DC19C-03DA-4066-9FF7-D0BF1BC6D6F6}" type="slidenum">
              <a:rPr lang="ru-RU" smtClean="0"/>
              <a:t>27</a:t>
            </a:fld>
            <a:endParaRPr lang="ru-RU"/>
          </a:p>
        </p:txBody>
      </p:sp>
      <p:sp>
        <p:nvSpPr>
          <p:cNvPr id="4" name="Нижний колонтитул 3">
            <a:extLst>
              <a:ext uri="{FF2B5EF4-FFF2-40B4-BE49-F238E27FC236}">
                <a16:creationId xmlns:a16="http://schemas.microsoft.com/office/drawing/2014/main" id="{E1DBA33C-4652-F033-AA68-32C8E737B2E6}"/>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180653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5" y="427878"/>
            <a:ext cx="10515600" cy="1325563"/>
          </a:xfrm>
        </p:spPr>
        <p:txBody>
          <a:bodyPr>
            <a:noAutofit/>
          </a:bodyPr>
          <a:lstStyle/>
          <a:p>
            <a:r>
              <a:rPr lang="ru-RU" sz="2800" dirty="0">
                <a:latin typeface="Times New Roman" panose="02020603050405020304" pitchFamily="18" charset="0"/>
                <a:ea typeface="Calibri" panose="020F0502020204030204" pitchFamily="34" charset="0"/>
                <a:cs typeface="Arial" panose="020B0604020202020204" pitchFamily="34" charset="0"/>
              </a:rPr>
              <a:t>Ориентация израильтян на избегание участия страны в конфликте на стороне одной из участниц военного конфликта, но на предоставление помощи пострадавшим, </a:t>
            </a:r>
            <a:r>
              <a:rPr lang="ru-RU" sz="2800" dirty="0">
                <a:solidFill>
                  <a:prstClr val="black"/>
                </a:solidFill>
                <a:latin typeface="Times New Roman" panose="02020603050405020304" pitchFamily="18" charset="0"/>
                <a:ea typeface="Calibri" panose="020F0502020204030204" pitchFamily="34" charset="0"/>
                <a:cs typeface="Arial" panose="020B0604020202020204" pitchFamily="34" charset="0"/>
              </a:rPr>
              <a:t>достаточно устойчива</a:t>
            </a:r>
            <a:r>
              <a:rPr lang="ru-RU" sz="3200"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endParaRPr lang="en-GB" sz="3200" dirty="0"/>
          </a:p>
        </p:txBody>
      </p:sp>
      <p:sp>
        <p:nvSpPr>
          <p:cNvPr id="3" name="Объект 2"/>
          <p:cNvSpPr>
            <a:spLocks noGrp="1"/>
          </p:cNvSpPr>
          <p:nvPr>
            <p:ph idx="1"/>
          </p:nvPr>
        </p:nvSpPr>
        <p:spPr/>
        <p:txBody>
          <a:bodyPr>
            <a:normAutofit fontScale="70000" lnSpcReduction="20000"/>
          </a:bodyPr>
          <a:lstStyle/>
          <a:p>
            <a:pPr marL="0" indent="457200" algn="just">
              <a:lnSpc>
                <a:spcPct val="150000"/>
              </a:lnSpc>
              <a:spcAft>
                <a:spcPts val="0"/>
              </a:spcAft>
              <a:buNone/>
            </a:pPr>
            <a:r>
              <a:rPr lang="ru-RU" dirty="0">
                <a:latin typeface="Times New Roman" panose="02020603050405020304" pitchFamily="18" charset="0"/>
                <a:ea typeface="Calibri" panose="020F0502020204030204" pitchFamily="34" charset="0"/>
                <a:cs typeface="Arial" panose="020B0604020202020204" pitchFamily="34" charset="0"/>
              </a:rPr>
              <a:t>Так, в одном из репрезентативных опросов израильтян, посвященном отношению израильской общественности к конфликту и осуществленном в апреле 2022 года доктором Шири </a:t>
            </a:r>
            <a:r>
              <a:rPr lang="ru-RU" dirty="0" err="1">
                <a:latin typeface="Times New Roman" panose="02020603050405020304" pitchFamily="18" charset="0"/>
                <a:ea typeface="Calibri" panose="020F0502020204030204" pitchFamily="34" charset="0"/>
                <a:cs typeface="Arial" panose="020B0604020202020204" pitchFamily="34" charset="0"/>
              </a:rPr>
              <a:t>Шанан</a:t>
            </a:r>
            <a:r>
              <a:rPr lang="ru-RU" dirty="0">
                <a:latin typeface="Times New Roman" panose="02020603050405020304" pitchFamily="18" charset="0"/>
                <a:ea typeface="Calibri" panose="020F0502020204030204" pitchFamily="34" charset="0"/>
                <a:cs typeface="Arial" panose="020B0604020202020204" pitchFamily="34" charset="0"/>
              </a:rPr>
              <a:t>-Альтман (университета Бар-</a:t>
            </a:r>
            <a:r>
              <a:rPr lang="ru-RU" dirty="0" err="1">
                <a:latin typeface="Times New Roman" panose="02020603050405020304" pitchFamily="18" charset="0"/>
                <a:ea typeface="Calibri" panose="020F0502020204030204" pitchFamily="34" charset="0"/>
                <a:cs typeface="Arial" panose="020B0604020202020204" pitchFamily="34" charset="0"/>
              </a:rPr>
              <a:t>Илан</a:t>
            </a:r>
            <a:r>
              <a:rPr lang="ru-RU" dirty="0">
                <a:latin typeface="Times New Roman" panose="02020603050405020304" pitchFamily="18" charset="0"/>
                <a:ea typeface="Calibri" panose="020F0502020204030204" pitchFamily="34" charset="0"/>
                <a:cs typeface="Arial" panose="020B0604020202020204" pitchFamily="34" charset="0"/>
              </a:rPr>
              <a:t>, Израиль) и доктором </a:t>
            </a:r>
            <a:r>
              <a:rPr lang="ru-RU" dirty="0" err="1">
                <a:latin typeface="Times New Roman" panose="02020603050405020304" pitchFamily="18" charset="0"/>
                <a:ea typeface="Calibri" panose="020F0502020204030204" pitchFamily="34" charset="0"/>
                <a:cs typeface="Arial" panose="020B0604020202020204" pitchFamily="34" charset="0"/>
              </a:rPr>
              <a:t>Инбар</a:t>
            </a:r>
            <a:r>
              <a:rPr lang="ru-RU" dirty="0">
                <a:latin typeface="Times New Roman" panose="02020603050405020304" pitchFamily="18" charset="0"/>
                <a:ea typeface="Calibri" panose="020F0502020204030204" pitchFamily="34" charset="0"/>
                <a:cs typeface="Arial" panose="020B0604020202020204" pitchFamily="34" charset="0"/>
              </a:rPr>
              <a:t> </a:t>
            </a:r>
            <a:r>
              <a:rPr lang="ru-RU" dirty="0" err="1">
                <a:latin typeface="Times New Roman" panose="02020603050405020304" pitchFamily="18" charset="0"/>
                <a:ea typeface="Calibri" panose="020F0502020204030204" pitchFamily="34" charset="0"/>
                <a:cs typeface="Arial" panose="020B0604020202020204" pitchFamily="34" charset="0"/>
              </a:rPr>
              <a:t>Лебковиц</a:t>
            </a:r>
            <a:r>
              <a:rPr lang="ru-RU" dirty="0">
                <a:latin typeface="Times New Roman" panose="02020603050405020304" pitchFamily="18" charset="0"/>
                <a:ea typeface="Calibri" panose="020F0502020204030204" pitchFamily="34" charset="0"/>
                <a:cs typeface="Arial" panose="020B0604020202020204" pitchFamily="34" charset="0"/>
              </a:rPr>
              <a:t> (колледж </a:t>
            </a:r>
            <a:r>
              <a:rPr lang="ru-RU" dirty="0" err="1">
                <a:latin typeface="Times New Roman" panose="02020603050405020304" pitchFamily="18" charset="0"/>
                <a:ea typeface="Calibri" panose="020F0502020204030204" pitchFamily="34" charset="0"/>
                <a:cs typeface="Arial" panose="020B0604020202020204" pitchFamily="34" charset="0"/>
              </a:rPr>
              <a:t>Ораним</a:t>
            </a:r>
            <a:r>
              <a:rPr lang="ru-RU" dirty="0">
                <a:latin typeface="Times New Roman" panose="02020603050405020304" pitchFamily="18" charset="0"/>
                <a:ea typeface="Calibri" panose="020F0502020204030204" pitchFamily="34" charset="0"/>
                <a:cs typeface="Arial" panose="020B0604020202020204" pitchFamily="34" charset="0"/>
              </a:rPr>
              <a:t>, Израиль)</a:t>
            </a:r>
            <a:r>
              <a:rPr lang="ru-RU" baseline="30000" dirty="0">
                <a:latin typeface="Times New Roman" panose="02020603050405020304" pitchFamily="18" charset="0"/>
                <a:ea typeface="Calibri" panose="020F0502020204030204" pitchFamily="34" charset="0"/>
                <a:cs typeface="Arial" panose="020B0604020202020204" pitchFamily="34" charset="0"/>
              </a:rPr>
              <a:t> </a:t>
            </a:r>
            <a:r>
              <a:rPr lang="ru-RU" dirty="0">
                <a:latin typeface="Times New Roman" panose="02020603050405020304" pitchFamily="18" charset="0"/>
                <a:ea typeface="Calibri" panose="020F0502020204030204" pitchFamily="34" charset="0"/>
                <a:cs typeface="Arial" panose="020B0604020202020204" pitchFamily="34" charset="0"/>
              </a:rPr>
              <a:t>, 72% заявили свое несогласие с тем, что Израиль (как и другие страны) </a:t>
            </a:r>
            <a:r>
              <a:rPr lang="ru-RU" dirty="0" err="1">
                <a:latin typeface="Times New Roman" panose="02020603050405020304" pitchFamily="18" charset="0"/>
                <a:ea typeface="Calibri" panose="020F0502020204030204" pitchFamily="34" charset="0"/>
                <a:cs typeface="Arial" panose="020B0604020202020204" pitchFamily="34" charset="0"/>
              </a:rPr>
              <a:t>должнен</a:t>
            </a:r>
            <a:r>
              <a:rPr lang="ru-RU" dirty="0">
                <a:latin typeface="Times New Roman" panose="02020603050405020304" pitchFamily="18" charset="0"/>
                <a:ea typeface="Calibri" panose="020F0502020204030204" pitchFamily="34" charset="0"/>
                <a:cs typeface="Arial" panose="020B0604020202020204" pitchFamily="34" charset="0"/>
              </a:rPr>
              <a:t> направить вооруженные силы для поддержки Украины. При этом 90% убеждены, что Израиль должен принять украинских беженцев. Несмотря на большое сочувствие израильтян к украинцам, 70% не согласны с тем, что Израиль должен разорвать дипломатические отношения с Россией, а 44% считают, что Израиль также не должен вводить экономические санкции против России.</a:t>
            </a:r>
            <a:r>
              <a:rPr lang="en-GB" dirty="0">
                <a:latin typeface="Times New Roman" panose="02020603050405020304" pitchFamily="18" charset="0"/>
                <a:ea typeface="Calibri" panose="020F0502020204030204" pitchFamily="34" charset="0"/>
                <a:cs typeface="Arial" panose="020B0604020202020204" pitchFamily="34" charset="0"/>
              </a:rPr>
              <a:t> </a:t>
            </a:r>
            <a:endParaRPr lang="en-GB" sz="2000" dirty="0">
              <a:latin typeface="Calibri" panose="020F0502020204030204" pitchFamily="34" charset="0"/>
              <a:ea typeface="Calibri" panose="020F0502020204030204" pitchFamily="34" charset="0"/>
              <a:cs typeface="Arial" panose="020B0604020202020204" pitchFamily="34" charset="0"/>
            </a:endParaRPr>
          </a:p>
          <a:p>
            <a:pPr>
              <a:spcAft>
                <a:spcPts val="0"/>
              </a:spcAft>
              <a:tabLst>
                <a:tab pos="3329940" algn="l"/>
              </a:tabLst>
            </a:pPr>
            <a:r>
              <a:rPr lang="ru-RU" sz="2000" dirty="0">
                <a:latin typeface="Calibri" panose="020F0502020204030204" pitchFamily="34" charset="0"/>
                <a:ea typeface="Calibri" panose="020F0502020204030204" pitchFamily="34" charset="0"/>
                <a:cs typeface="Arial" panose="020B0604020202020204" pitchFamily="34" charset="0"/>
              </a:rPr>
              <a:t>См.: </a:t>
            </a:r>
            <a:r>
              <a:rPr lang="en-GB" sz="2000" dirty="0">
                <a:latin typeface="Calibri" panose="020F0502020204030204" pitchFamily="34" charset="0"/>
                <a:ea typeface="Calibri" panose="020F0502020204030204" pitchFamily="34" charset="0"/>
                <a:cs typeface="Arial" panose="020B0604020202020204" pitchFamily="34" charset="0"/>
              </a:rPr>
              <a:t>https</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a:latin typeface="Calibri" panose="020F0502020204030204" pitchFamily="34" charset="0"/>
                <a:ea typeface="Calibri" panose="020F0502020204030204" pitchFamily="34" charset="0"/>
                <a:cs typeface="Arial" panose="020B0604020202020204" pitchFamily="34" charset="0"/>
              </a:rPr>
              <a:t>www</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err="1">
                <a:latin typeface="Calibri" panose="020F0502020204030204" pitchFamily="34" charset="0"/>
                <a:ea typeface="Calibri" panose="020F0502020204030204" pitchFamily="34" charset="0"/>
                <a:cs typeface="Arial" panose="020B0604020202020204" pitchFamily="34" charset="0"/>
              </a:rPr>
              <a:t>maariv</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a:latin typeface="Calibri" panose="020F0502020204030204" pitchFamily="34" charset="0"/>
                <a:ea typeface="Calibri" panose="020F0502020204030204" pitchFamily="34" charset="0"/>
                <a:cs typeface="Arial" panose="020B0604020202020204" pitchFamily="34" charset="0"/>
              </a:rPr>
              <a:t>co</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err="1">
                <a:latin typeface="Calibri" panose="020F0502020204030204" pitchFamily="34" charset="0"/>
                <a:ea typeface="Calibri" panose="020F0502020204030204" pitchFamily="34" charset="0"/>
                <a:cs typeface="Arial" panose="020B0604020202020204" pitchFamily="34" charset="0"/>
              </a:rPr>
              <a:t>il</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a:latin typeface="Calibri" panose="020F0502020204030204" pitchFamily="34" charset="0"/>
                <a:ea typeface="Calibri" panose="020F0502020204030204" pitchFamily="34" charset="0"/>
                <a:cs typeface="Arial" panose="020B0604020202020204" pitchFamily="34" charset="0"/>
              </a:rPr>
              <a:t>news</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err="1">
                <a:latin typeface="Calibri" panose="020F0502020204030204" pitchFamily="34" charset="0"/>
                <a:ea typeface="Calibri" panose="020F0502020204030204" pitchFamily="34" charset="0"/>
                <a:cs typeface="Arial" panose="020B0604020202020204" pitchFamily="34" charset="0"/>
              </a:rPr>
              <a:t>israel</a:t>
            </a:r>
            <a:r>
              <a:rPr lang="ru-RU" sz="2000" dirty="0">
                <a:latin typeface="Calibri" panose="020F0502020204030204" pitchFamily="34" charset="0"/>
                <a:ea typeface="Calibri" panose="020F0502020204030204" pitchFamily="34" charset="0"/>
                <a:cs typeface="Arial" panose="020B0604020202020204" pitchFamily="34" charset="0"/>
              </a:rPr>
              <a:t>/</a:t>
            </a:r>
            <a:r>
              <a:rPr lang="en-GB" sz="2000" dirty="0">
                <a:latin typeface="Calibri" panose="020F0502020204030204" pitchFamily="34" charset="0"/>
                <a:ea typeface="Calibri" panose="020F0502020204030204" pitchFamily="34" charset="0"/>
                <a:cs typeface="Arial" panose="020B0604020202020204" pitchFamily="34" charset="0"/>
              </a:rPr>
              <a:t>Article</a:t>
            </a:r>
            <a:r>
              <a:rPr lang="ru-RU" sz="2000" dirty="0">
                <a:latin typeface="Calibri" panose="020F0502020204030204" pitchFamily="34" charset="0"/>
                <a:ea typeface="Calibri" panose="020F0502020204030204" pitchFamily="34" charset="0"/>
                <a:cs typeface="Arial" panose="020B0604020202020204" pitchFamily="34" charset="0"/>
              </a:rPr>
              <a:t>-910511 Аналогичные данные см., например: https://www.newsru.co.il/israel/21jul2022/ukr_war_opros_itogi.html</a:t>
            </a:r>
            <a:endParaRPr lang="en-GB" sz="20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Номер слайда 3">
            <a:extLst>
              <a:ext uri="{FF2B5EF4-FFF2-40B4-BE49-F238E27FC236}">
                <a16:creationId xmlns:a16="http://schemas.microsoft.com/office/drawing/2014/main" id="{817FE938-F3B9-8861-E504-F6FC928726FD}"/>
              </a:ext>
            </a:extLst>
          </p:cNvPr>
          <p:cNvSpPr>
            <a:spLocks noGrp="1"/>
          </p:cNvSpPr>
          <p:nvPr>
            <p:ph type="sldNum" sz="quarter" idx="12"/>
          </p:nvPr>
        </p:nvSpPr>
        <p:spPr/>
        <p:txBody>
          <a:bodyPr/>
          <a:lstStyle/>
          <a:p>
            <a:fld id="{285DC19C-03DA-4066-9FF7-D0BF1BC6D6F6}" type="slidenum">
              <a:rPr lang="ru-RU" smtClean="0"/>
              <a:t>28</a:t>
            </a:fld>
            <a:endParaRPr lang="ru-RU"/>
          </a:p>
        </p:txBody>
      </p:sp>
      <p:sp>
        <p:nvSpPr>
          <p:cNvPr id="5" name="Нижний колонтитул 4">
            <a:extLst>
              <a:ext uri="{FF2B5EF4-FFF2-40B4-BE49-F238E27FC236}">
                <a16:creationId xmlns:a16="http://schemas.microsoft.com/office/drawing/2014/main" id="{79AE8B57-AC65-FC1A-E252-9961F2E6D282}"/>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500498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92E22E-AF28-7604-64C4-D878B02BCE3F}"/>
              </a:ext>
            </a:extLst>
          </p:cNvPr>
          <p:cNvSpPr>
            <a:spLocks noGrp="1"/>
          </p:cNvSpPr>
          <p:nvPr>
            <p:ph type="title"/>
          </p:nvPr>
        </p:nvSpPr>
        <p:spPr>
          <a:xfrm>
            <a:off x="838200" y="365126"/>
            <a:ext cx="10515600" cy="926962"/>
          </a:xfrm>
        </p:spPr>
        <p:txBody>
          <a:bodyPr>
            <a:normAutofit/>
          </a:bodyPr>
          <a:lstStyle/>
          <a:p>
            <a:pPr algn="ctr"/>
            <a:r>
              <a:rPr lang="ru-RU" sz="4000" dirty="0">
                <a:cs typeface="Calibri Light"/>
              </a:rPr>
              <a:t>Сложности в соблюдении нейтралитета</a:t>
            </a:r>
          </a:p>
        </p:txBody>
      </p:sp>
      <p:sp>
        <p:nvSpPr>
          <p:cNvPr id="3" name="Объект 2">
            <a:extLst>
              <a:ext uri="{FF2B5EF4-FFF2-40B4-BE49-F238E27FC236}">
                <a16:creationId xmlns:a16="http://schemas.microsoft.com/office/drawing/2014/main" id="{8D40DCBE-2F4C-1E03-4875-5E2B3EEF0BBA}"/>
              </a:ext>
            </a:extLst>
          </p:cNvPr>
          <p:cNvSpPr>
            <a:spLocks noGrp="1"/>
          </p:cNvSpPr>
          <p:nvPr>
            <p:ph idx="1"/>
          </p:nvPr>
        </p:nvSpPr>
        <p:spPr>
          <a:xfrm>
            <a:off x="838200" y="1493520"/>
            <a:ext cx="10515600" cy="4886960"/>
          </a:xfrm>
        </p:spPr>
        <p:txBody>
          <a:bodyPr>
            <a:noAutofit/>
          </a:bodyPr>
          <a:lstStyle/>
          <a:p>
            <a:pPr marL="0" indent="457200" algn="just">
              <a:lnSpc>
                <a:spcPct val="80000"/>
              </a:lnSpc>
              <a:spcAft>
                <a:spcPts val="600"/>
              </a:spcAft>
              <a:buNone/>
            </a:pPr>
            <a:r>
              <a:rPr lang="ru-RU" sz="1800" dirty="0">
                <a:effectLst/>
                <a:latin typeface="Calibri" panose="020F0502020204030204" pitchFamily="34" charset="0"/>
                <a:ea typeface="Calibri" panose="020F0502020204030204" pitchFamily="34" charset="0"/>
              </a:rPr>
              <a:t> «</a:t>
            </a:r>
            <a:r>
              <a:rPr lang="ru-RU" sz="1800" i="1" dirty="0">
                <a:effectLst/>
                <a:latin typeface="Calibri" panose="020F0502020204030204" pitchFamily="34" charset="0"/>
                <a:ea typeface="Calibri" panose="020F0502020204030204" pitchFamily="34" charset="0"/>
              </a:rPr>
              <a:t>Израиль каким-то образом ещё противостоит колоссальнейшему американскому прессингу, который чуть ли не каждый день оказывается на нашего премьер-министра, на кабинет и на Парламент. То, что нарушать нейтралитет не стал ни Лапид, ни </a:t>
            </a:r>
            <a:r>
              <a:rPr lang="ru-RU" sz="1800" i="1" dirty="0" err="1">
                <a:effectLst/>
                <a:latin typeface="Calibri" panose="020F0502020204030204" pitchFamily="34" charset="0"/>
                <a:ea typeface="Calibri" panose="020F0502020204030204" pitchFamily="34" charset="0"/>
              </a:rPr>
              <a:t>Бэнэт</a:t>
            </a:r>
            <a:r>
              <a:rPr lang="ru-RU" sz="1800" i="1" dirty="0">
                <a:effectLst/>
                <a:latin typeface="Calibri" panose="020F0502020204030204" pitchFamily="34" charset="0"/>
                <a:ea typeface="Calibri" panose="020F0502020204030204" pitchFamily="34" charset="0"/>
              </a:rPr>
              <a:t>, ни </a:t>
            </a:r>
            <a:r>
              <a:rPr lang="ru-RU" sz="1800" i="1" dirty="0" err="1">
                <a:effectLst/>
                <a:latin typeface="Calibri" panose="020F0502020204030204" pitchFamily="34" charset="0"/>
                <a:ea typeface="Calibri" panose="020F0502020204030204" pitchFamily="34" charset="0"/>
              </a:rPr>
              <a:t>Нитаниягу</a:t>
            </a:r>
            <a:r>
              <a:rPr lang="ru-RU" sz="1800" i="1" dirty="0">
                <a:effectLst/>
                <a:latin typeface="Calibri" panose="020F0502020204030204" pitchFamily="34" charset="0"/>
                <a:ea typeface="Calibri" panose="020F0502020204030204" pitchFamily="34" charset="0"/>
              </a:rPr>
              <a:t>, это уже чудо. Израиль выкручивается всеми путями, прекрасно понимая, что нам контрпродуктивно ссориться с Россией хотя бы потому, что она находится здесь [рядом] в Сирии</a:t>
            </a:r>
            <a:r>
              <a:rPr lang="ru-RU" sz="1800" dirty="0">
                <a:effectLst/>
                <a:latin typeface="Calibri" panose="020F0502020204030204" pitchFamily="34" charset="0"/>
                <a:ea typeface="Calibri" panose="020F0502020204030204" pitchFamily="34" charset="0"/>
              </a:rPr>
              <a:t>»</a:t>
            </a:r>
          </a:p>
          <a:p>
            <a:pPr marL="0" indent="457200" algn="just">
              <a:lnSpc>
                <a:spcPct val="70000"/>
              </a:lnSpc>
              <a:spcAft>
                <a:spcPts val="600"/>
              </a:spcAft>
              <a:buNone/>
            </a:pPr>
            <a:r>
              <a:rPr lang="ru-RU" sz="1800" dirty="0">
                <a:effectLst/>
                <a:latin typeface="Calibri" panose="020F0502020204030204" pitchFamily="34" charset="0"/>
                <a:ea typeface="Calibri" panose="020F0502020204030204" pitchFamily="34" charset="0"/>
                <a:cs typeface="Calibri" panose="020F0502020204030204" pitchFamily="34" charset="0"/>
              </a:rPr>
              <a:t>«</a:t>
            </a:r>
            <a:r>
              <a:rPr lang="ru-RU" sz="1800" i="1" dirty="0">
                <a:effectLst/>
                <a:latin typeface="Calibri" panose="020F0502020204030204" pitchFamily="34" charset="0"/>
                <a:ea typeface="Calibri" panose="020F0502020204030204" pitchFamily="34" charset="0"/>
                <a:cs typeface="Calibri" panose="020F0502020204030204" pitchFamily="34" charset="0"/>
              </a:rPr>
              <a:t>Я не вижу, что Израиль куда-то будет вмешиваться и что-то может сделать. Я не вижу, что все эти разговоры о мире сегодня куда-то придут, потому что, </a:t>
            </a:r>
            <a:r>
              <a:rPr lang="ru-RU" sz="1800" i="1" dirty="0">
                <a:latin typeface="Calibri" panose="020F0502020204030204" pitchFamily="34" charset="0"/>
                <a:ea typeface="Calibri" panose="020F0502020204030204" pitchFamily="34" charset="0"/>
              </a:rPr>
              <a:t>когда нет ни одной стороны, которая готова участвовать в переговорах, никаких переговоров быть не может</a:t>
            </a:r>
            <a:r>
              <a:rPr lang="ru-RU" sz="1800" i="1" dirty="0">
                <a:effectLst/>
                <a:latin typeface="Calibri" panose="020F0502020204030204" pitchFamily="34" charset="0"/>
                <a:ea typeface="Calibri" panose="020F0502020204030204" pitchFamily="34" charset="0"/>
                <a:cs typeface="Calibri" panose="020F0502020204030204" pitchFamily="34" charset="0"/>
              </a:rPr>
              <a:t>:</a:t>
            </a:r>
            <a:endParaRPr lang="ru-RU" sz="1800" i="1" dirty="0">
              <a:effectLst/>
              <a:latin typeface="Calibri" panose="020F0502020204030204" pitchFamily="34" charset="0"/>
              <a:ea typeface="Calibri" panose="020F0502020204030204" pitchFamily="34" charset="0"/>
              <a:cs typeface="Arial" panose="020B0604020202020204" pitchFamily="34" charset="0"/>
            </a:endParaRPr>
          </a:p>
          <a:p>
            <a:pPr lvl="1" algn="just">
              <a:lnSpc>
                <a:spcPct val="70000"/>
              </a:lnSpc>
              <a:spcBef>
                <a:spcPts val="1000"/>
              </a:spcBef>
              <a:spcAft>
                <a:spcPts val="600"/>
              </a:spcAft>
            </a:pPr>
            <a:r>
              <a:rPr lang="ru-RU" sz="1800" i="1" dirty="0">
                <a:effectLst/>
                <a:latin typeface="Calibri" panose="020F0502020204030204" pitchFamily="34" charset="0"/>
                <a:ea typeface="Calibri" panose="020F0502020204030204" pitchFamily="34" charset="0"/>
                <a:cs typeface="Calibri" panose="020F0502020204030204" pitchFamily="34" charset="0"/>
              </a:rPr>
              <a:t> а) Америка сказал два дня назад «Перемирия быть не должно», а Зеленский, который является человеком Вашингтона, «взял под козырек»; </a:t>
            </a:r>
            <a:endParaRPr lang="ru-RU" sz="1800" i="1" dirty="0">
              <a:effectLst/>
              <a:latin typeface="Calibri" panose="020F0502020204030204" pitchFamily="34" charset="0"/>
              <a:ea typeface="Calibri" panose="020F0502020204030204" pitchFamily="34" charset="0"/>
              <a:cs typeface="Arial" panose="020B0604020202020204" pitchFamily="34" charset="0"/>
            </a:endParaRPr>
          </a:p>
          <a:p>
            <a:pPr lvl="1" algn="just">
              <a:lnSpc>
                <a:spcPct val="70000"/>
              </a:lnSpc>
              <a:spcBef>
                <a:spcPts val="1000"/>
              </a:spcBef>
              <a:spcAft>
                <a:spcPts val="600"/>
              </a:spcAft>
            </a:pPr>
            <a:r>
              <a:rPr lang="ru-RU" sz="1800" i="1" dirty="0">
                <a:effectLst/>
                <a:latin typeface="Calibri" panose="020F0502020204030204" pitchFamily="34" charset="0"/>
                <a:ea typeface="Calibri" panose="020F0502020204030204" pitchFamily="34" charset="0"/>
                <a:cs typeface="Calibri" panose="020F0502020204030204" pitchFamily="34" charset="0"/>
              </a:rPr>
              <a:t>б) я не вижу, чтобы Российская сторона была готова к переговорам на тех условиях, которые Украина выставляет</a:t>
            </a:r>
            <a:r>
              <a:rPr lang="ru-RU" sz="1800" dirty="0">
                <a:effectLst/>
                <a:latin typeface="Calibri" panose="020F0502020204030204" pitchFamily="34" charset="0"/>
                <a:ea typeface="Calibri" panose="020F0502020204030204" pitchFamily="34" charset="0"/>
                <a:cs typeface="Calibri" panose="020F0502020204030204" pitchFamily="34" charset="0"/>
              </a:rPr>
              <a:t>» </a:t>
            </a:r>
            <a:endParaRPr lang="ru-RU" sz="1800" dirty="0">
              <a:effectLst/>
              <a:latin typeface="Calibri" panose="020F0502020204030204" pitchFamily="34" charset="0"/>
              <a:ea typeface="Calibri" panose="020F0502020204030204" pitchFamily="34" charset="0"/>
              <a:cs typeface="Arial" panose="020B0604020202020204" pitchFamily="34" charset="0"/>
            </a:endParaRPr>
          </a:p>
          <a:p>
            <a:pPr marL="0" indent="457200" algn="just">
              <a:spcAft>
                <a:spcPts val="600"/>
              </a:spcAft>
              <a:buNone/>
            </a:pPr>
            <a:r>
              <a:rPr lang="ru-RU" sz="1800" dirty="0">
                <a:effectLst/>
                <a:latin typeface="Calibri" panose="020F0502020204030204" pitchFamily="34" charset="0"/>
                <a:ea typeface="Calibri" panose="020F0502020204030204" pitchFamily="34" charset="0"/>
              </a:rPr>
              <a:t>«</a:t>
            </a:r>
            <a:r>
              <a:rPr lang="ru-RU" sz="1800" i="1" dirty="0">
                <a:effectLst/>
                <a:latin typeface="Calibri" panose="020F0502020204030204" pitchFamily="34" charset="0"/>
                <a:ea typeface="Calibri" panose="020F0502020204030204" pitchFamily="34" charset="0"/>
              </a:rPr>
              <a:t>Израилю ссориться с Россией просто не выгодно. Это не идеология, а простая прагматика. Нам это аукнется. Поэтому, единственное, что Израиль предоставил, насколько я знаю из официальных источников, эта технологии по сбиванию иранских дронов. По большому счету, это в силу огромного давление США, но также, что немаловажно, — это реализуемый через Украину месседж врагу Израиля - Ирану, демонстрирующий что мы способны сбивать его дроны, и что эти дроны для нас не представляют угрозы</a:t>
            </a:r>
            <a:r>
              <a:rPr lang="ru-RU" sz="1800" dirty="0">
                <a:effectLst/>
                <a:latin typeface="Calibri" panose="020F0502020204030204" pitchFamily="34" charset="0"/>
                <a:ea typeface="Calibri" panose="020F0502020204030204" pitchFamily="34" charset="0"/>
              </a:rPr>
              <a:t>»</a:t>
            </a:r>
            <a:endParaRPr lang="ru-RU" sz="1800" dirty="0"/>
          </a:p>
        </p:txBody>
      </p:sp>
      <p:sp>
        <p:nvSpPr>
          <p:cNvPr id="4" name="Номер слайда 3">
            <a:extLst>
              <a:ext uri="{FF2B5EF4-FFF2-40B4-BE49-F238E27FC236}">
                <a16:creationId xmlns:a16="http://schemas.microsoft.com/office/drawing/2014/main" id="{B15F9F4F-6E7C-DDF1-0A3B-E3EC3A8BAB40}"/>
              </a:ext>
            </a:extLst>
          </p:cNvPr>
          <p:cNvSpPr>
            <a:spLocks noGrp="1"/>
          </p:cNvSpPr>
          <p:nvPr>
            <p:ph type="sldNum" sz="quarter" idx="12"/>
          </p:nvPr>
        </p:nvSpPr>
        <p:spPr/>
        <p:txBody>
          <a:bodyPr/>
          <a:lstStyle/>
          <a:p>
            <a:fld id="{285DC19C-03DA-4066-9FF7-D0BF1BC6D6F6}" type="slidenum">
              <a:rPr lang="ru-RU" smtClean="0"/>
              <a:t>29</a:t>
            </a:fld>
            <a:endParaRPr lang="ru-RU"/>
          </a:p>
        </p:txBody>
      </p:sp>
      <p:sp>
        <p:nvSpPr>
          <p:cNvPr id="5" name="Нижний колонтитул 4">
            <a:extLst>
              <a:ext uri="{FF2B5EF4-FFF2-40B4-BE49-F238E27FC236}">
                <a16:creationId xmlns:a16="http://schemas.microsoft.com/office/drawing/2014/main" id="{E85F0244-4F78-8E23-9376-C5BF646D6D38}"/>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41710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AFDC04-A226-A684-1FAC-87DB192F6F88}"/>
              </a:ext>
            </a:extLst>
          </p:cNvPr>
          <p:cNvSpPr>
            <a:spLocks noGrp="1"/>
          </p:cNvSpPr>
          <p:nvPr>
            <p:ph type="title"/>
          </p:nvPr>
        </p:nvSpPr>
        <p:spPr/>
        <p:txBody>
          <a:bodyPr>
            <a:normAutofit/>
          </a:bodyPr>
          <a:lstStyle/>
          <a:p>
            <a:pPr algn="ctr"/>
            <a:r>
              <a:rPr lang="ru-RU" sz="2000" b="1" dirty="0">
                <a:effectLst/>
                <a:latin typeface="Times New Roman" panose="02020603050405020304" pitchFamily="18" charset="0"/>
                <a:ea typeface="Calibri" panose="020F0502020204030204" pitchFamily="34" charset="0"/>
              </a:rPr>
              <a:t>Программа круглого стола</a:t>
            </a:r>
            <a:endParaRPr lang="en-US" sz="2000" dirty="0"/>
          </a:p>
        </p:txBody>
      </p:sp>
      <p:graphicFrame>
        <p:nvGraphicFramePr>
          <p:cNvPr id="6" name="Таблица 6">
            <a:extLst>
              <a:ext uri="{FF2B5EF4-FFF2-40B4-BE49-F238E27FC236}">
                <a16:creationId xmlns:a16="http://schemas.microsoft.com/office/drawing/2014/main" id="{1C9E1C66-6C7B-7CD7-D67A-B18191B43159}"/>
              </a:ext>
            </a:extLst>
          </p:cNvPr>
          <p:cNvGraphicFramePr>
            <a:graphicFrameLocks noGrp="1"/>
          </p:cNvGraphicFramePr>
          <p:nvPr>
            <p:ph idx="1"/>
            <p:extLst>
              <p:ext uri="{D42A27DB-BD31-4B8C-83A1-F6EECF244321}">
                <p14:modId xmlns:p14="http://schemas.microsoft.com/office/powerpoint/2010/main" val="135524081"/>
              </p:ext>
            </p:extLst>
          </p:nvPr>
        </p:nvGraphicFramePr>
        <p:xfrm>
          <a:off x="838200" y="1825625"/>
          <a:ext cx="10515600" cy="4145280"/>
        </p:xfrm>
        <a:graphic>
          <a:graphicData uri="http://schemas.openxmlformats.org/drawingml/2006/table">
            <a:tbl>
              <a:tblPr firstRow="1" bandRow="1">
                <a:tableStyleId>{5C22544A-7EE6-4342-B048-85BDC9FD1C3A}</a:tableStyleId>
              </a:tblPr>
              <a:tblGrid>
                <a:gridCol w="1603159">
                  <a:extLst>
                    <a:ext uri="{9D8B030D-6E8A-4147-A177-3AD203B41FA5}">
                      <a16:colId xmlns:a16="http://schemas.microsoft.com/office/drawing/2014/main" val="4005111574"/>
                    </a:ext>
                  </a:extLst>
                </a:gridCol>
                <a:gridCol w="8912441">
                  <a:extLst>
                    <a:ext uri="{9D8B030D-6E8A-4147-A177-3AD203B41FA5}">
                      <a16:colId xmlns:a16="http://schemas.microsoft.com/office/drawing/2014/main" val="1808987898"/>
                    </a:ext>
                  </a:extLst>
                </a:gridCol>
              </a:tblGrid>
              <a:tr h="370840">
                <a:tc>
                  <a:txBody>
                    <a:bodyPr/>
                    <a:lstStyle/>
                    <a:p>
                      <a:pPr algn="ctr"/>
                      <a:endParaRPr lang="en-US" dirty="0"/>
                    </a:p>
                  </a:txBody>
                  <a:tcPr anchor="ctr"/>
                </a:tc>
                <a:tc>
                  <a:txBody>
                    <a:bodyPr/>
                    <a:lstStyle/>
                    <a:p>
                      <a:endParaRPr lang="en-US"/>
                    </a:p>
                  </a:txBody>
                  <a:tcPr/>
                </a:tc>
                <a:extLst>
                  <a:ext uri="{0D108BD9-81ED-4DB2-BD59-A6C34878D82A}">
                    <a16:rowId xmlns:a16="http://schemas.microsoft.com/office/drawing/2014/main" val="3115819078"/>
                  </a:ext>
                </a:extLst>
              </a:tr>
              <a:tr h="370840">
                <a:tc>
                  <a:txBody>
                    <a:bodyPr/>
                    <a:lstStyle/>
                    <a:p>
                      <a:pPr algn="ctr"/>
                      <a:r>
                        <a:rPr lang="en-US" dirty="0"/>
                        <a:t>13:00-13:30 </a:t>
                      </a:r>
                    </a:p>
                  </a:txBody>
                  <a:tcPr anchor="ctr"/>
                </a:tc>
                <a:tc>
                  <a:txBody>
                    <a:bodyPr/>
                    <a:lstStyle/>
                    <a:p>
                      <a:r>
                        <a:rPr lang="ru-RU" dirty="0"/>
                        <a:t>Сбор, регистрация и легкие закуски</a:t>
                      </a:r>
                      <a:endParaRPr lang="en-US" dirty="0"/>
                    </a:p>
                  </a:txBody>
                  <a:tcPr/>
                </a:tc>
                <a:extLst>
                  <a:ext uri="{0D108BD9-81ED-4DB2-BD59-A6C34878D82A}">
                    <a16:rowId xmlns:a16="http://schemas.microsoft.com/office/drawing/2014/main" val="1986244061"/>
                  </a:ext>
                </a:extLst>
              </a:tr>
              <a:tr h="370840">
                <a:tc>
                  <a:txBody>
                    <a:bodyPr/>
                    <a:lstStyle/>
                    <a:p>
                      <a:pPr algn="ctr"/>
                      <a:r>
                        <a:rPr lang="en-US" dirty="0"/>
                        <a:t>13:30-13:45 </a:t>
                      </a:r>
                    </a:p>
                  </a:txBody>
                  <a:tcPr anchor="ctr"/>
                </a:tc>
                <a:tc>
                  <a:txBody>
                    <a:bodyPr/>
                    <a:lstStyle/>
                    <a:p>
                      <a:r>
                        <a:rPr lang="ru-RU" dirty="0"/>
                        <a:t>Открытие заседания и презентация деятельности «Дор Мориа»</a:t>
                      </a:r>
                      <a:endParaRPr lang="en-US" dirty="0"/>
                    </a:p>
                  </a:txBody>
                  <a:tcPr/>
                </a:tc>
                <a:extLst>
                  <a:ext uri="{0D108BD9-81ED-4DB2-BD59-A6C34878D82A}">
                    <a16:rowId xmlns:a16="http://schemas.microsoft.com/office/drawing/2014/main" val="2745847506"/>
                  </a:ext>
                </a:extLst>
              </a:tr>
              <a:tr h="370840">
                <a:tc>
                  <a:txBody>
                    <a:bodyPr/>
                    <a:lstStyle/>
                    <a:p>
                      <a:pPr algn="ctr"/>
                      <a:r>
                        <a:rPr lang="en-US" dirty="0"/>
                        <a:t>13:45-14:30</a:t>
                      </a:r>
                    </a:p>
                  </a:txBody>
                  <a:tcPr anchor="ctr"/>
                </a:tc>
                <a:tc>
                  <a:txBody>
                    <a:bodyPr/>
                    <a:lstStyle/>
                    <a:p>
                      <a:r>
                        <a:rPr lang="ru-RU" dirty="0"/>
                        <a:t>Презентация исследования «Вызовы безопасности Государства Израиль в тени российско-украинского конфликта»</a:t>
                      </a:r>
                      <a:endParaRPr lang="en-US" dirty="0"/>
                    </a:p>
                  </a:txBody>
                  <a:tcPr/>
                </a:tc>
                <a:extLst>
                  <a:ext uri="{0D108BD9-81ED-4DB2-BD59-A6C34878D82A}">
                    <a16:rowId xmlns:a16="http://schemas.microsoft.com/office/drawing/2014/main" val="3967653713"/>
                  </a:ext>
                </a:extLst>
              </a:tr>
              <a:tr h="370840">
                <a:tc>
                  <a:txBody>
                    <a:bodyPr/>
                    <a:lstStyle/>
                    <a:p>
                      <a:pPr algn="ctr"/>
                      <a:r>
                        <a:rPr lang="en-US" dirty="0"/>
                        <a:t>14:30-14:45 </a:t>
                      </a:r>
                    </a:p>
                  </a:txBody>
                  <a:tcPr anchor="ctr"/>
                </a:tc>
                <a:tc>
                  <a:txBody>
                    <a:bodyPr/>
                    <a:lstStyle/>
                    <a:p>
                      <a:r>
                        <a:rPr lang="ru-RU" dirty="0"/>
                        <a:t>Перерыв</a:t>
                      </a:r>
                      <a:endParaRPr lang="en-US" dirty="0"/>
                    </a:p>
                  </a:txBody>
                  <a:tcPr/>
                </a:tc>
                <a:extLst>
                  <a:ext uri="{0D108BD9-81ED-4DB2-BD59-A6C34878D82A}">
                    <a16:rowId xmlns:a16="http://schemas.microsoft.com/office/drawing/2014/main" val="1616020818"/>
                  </a:ext>
                </a:extLst>
              </a:tr>
              <a:tr h="370840">
                <a:tc>
                  <a:txBody>
                    <a:bodyPr/>
                    <a:lstStyle/>
                    <a:p>
                      <a:pPr algn="ctr"/>
                      <a:r>
                        <a:rPr lang="en-US" dirty="0"/>
                        <a:t>14:45-15:30</a:t>
                      </a:r>
                    </a:p>
                  </a:txBody>
                  <a:tcPr anchor="ctr"/>
                </a:tc>
                <a:tc>
                  <a:txBody>
                    <a:bodyPr/>
                    <a:lstStyle/>
                    <a:p>
                      <a:r>
                        <a:rPr lang="ru-RU" dirty="0"/>
                        <a:t>Дискуссия на тему «Отношение израильского общества к российско-украинскому конфликту. Угрозы и вызовы»</a:t>
                      </a:r>
                      <a:endParaRPr lang="en-US" dirty="0"/>
                    </a:p>
                  </a:txBody>
                  <a:tcPr/>
                </a:tc>
                <a:extLst>
                  <a:ext uri="{0D108BD9-81ED-4DB2-BD59-A6C34878D82A}">
                    <a16:rowId xmlns:a16="http://schemas.microsoft.com/office/drawing/2014/main" val="3156369947"/>
                  </a:ext>
                </a:extLst>
              </a:tr>
              <a:tr h="370840">
                <a:tc>
                  <a:txBody>
                    <a:bodyPr/>
                    <a:lstStyle/>
                    <a:p>
                      <a:pPr algn="ctr"/>
                      <a:r>
                        <a:rPr lang="en-US" dirty="0"/>
                        <a:t>15:30-16:00 </a:t>
                      </a:r>
                    </a:p>
                  </a:txBody>
                  <a:tcPr anchor="ctr"/>
                </a:tc>
                <a:tc>
                  <a:txBody>
                    <a:bodyPr/>
                    <a:lstStyle/>
                    <a:p>
                      <a:r>
                        <a:rPr lang="ru-RU" dirty="0"/>
                        <a:t>Перерыв</a:t>
                      </a:r>
                      <a:endParaRPr lang="en-US" dirty="0"/>
                    </a:p>
                  </a:txBody>
                  <a:tcPr/>
                </a:tc>
                <a:extLst>
                  <a:ext uri="{0D108BD9-81ED-4DB2-BD59-A6C34878D82A}">
                    <a16:rowId xmlns:a16="http://schemas.microsoft.com/office/drawing/2014/main" val="1680748386"/>
                  </a:ext>
                </a:extLst>
              </a:tr>
              <a:tr h="370840">
                <a:tc>
                  <a:txBody>
                    <a:bodyPr/>
                    <a:lstStyle/>
                    <a:p>
                      <a:pPr algn="ctr"/>
                      <a:r>
                        <a:rPr lang="en-US" dirty="0"/>
                        <a:t>16:00-16:45 </a:t>
                      </a:r>
                    </a:p>
                  </a:txBody>
                  <a:tcPr anchor="ctr"/>
                </a:tc>
                <a:tc>
                  <a:txBody>
                    <a:bodyPr/>
                    <a:lstStyle/>
                    <a:p>
                      <a:r>
                        <a:rPr lang="ru-RU" dirty="0"/>
                        <a:t>Дискуссия на тему «Социальная мобилизация и человеческое развитие»</a:t>
                      </a:r>
                      <a:endParaRPr lang="en-US" dirty="0"/>
                    </a:p>
                  </a:txBody>
                  <a:tcPr/>
                </a:tc>
                <a:extLst>
                  <a:ext uri="{0D108BD9-81ED-4DB2-BD59-A6C34878D82A}">
                    <a16:rowId xmlns:a16="http://schemas.microsoft.com/office/drawing/2014/main" val="1977130212"/>
                  </a:ext>
                </a:extLst>
              </a:tr>
              <a:tr h="370840">
                <a:tc>
                  <a:txBody>
                    <a:bodyPr/>
                    <a:lstStyle/>
                    <a:p>
                      <a:pPr algn="ctr"/>
                      <a:r>
                        <a:rPr lang="en-US" dirty="0"/>
                        <a:t>16:45-17:00</a:t>
                      </a:r>
                    </a:p>
                  </a:txBody>
                  <a:tcPr anchor="ctr"/>
                </a:tc>
                <a:tc>
                  <a:txBody>
                    <a:bodyPr/>
                    <a:lstStyle/>
                    <a:p>
                      <a:r>
                        <a:rPr lang="ru-RU" dirty="0"/>
                        <a:t>Подведение итогов заседания и презентация планов деятельности ассоциации «Дор Мориа»</a:t>
                      </a:r>
                      <a:endParaRPr lang="en-US" dirty="0"/>
                    </a:p>
                  </a:txBody>
                  <a:tcPr/>
                </a:tc>
                <a:extLst>
                  <a:ext uri="{0D108BD9-81ED-4DB2-BD59-A6C34878D82A}">
                    <a16:rowId xmlns:a16="http://schemas.microsoft.com/office/drawing/2014/main" val="4083817320"/>
                  </a:ext>
                </a:extLst>
              </a:tr>
            </a:tbl>
          </a:graphicData>
        </a:graphic>
      </p:graphicFrame>
      <p:sp>
        <p:nvSpPr>
          <p:cNvPr id="4" name="Нижний колонтитул 3">
            <a:extLst>
              <a:ext uri="{FF2B5EF4-FFF2-40B4-BE49-F238E27FC236}">
                <a16:creationId xmlns:a16="http://schemas.microsoft.com/office/drawing/2014/main" id="{F6CC1885-407B-0C00-58E2-5EA4227A9659}"/>
              </a:ext>
            </a:extLst>
          </p:cNvPr>
          <p:cNvSpPr>
            <a:spLocks noGrp="1"/>
          </p:cNvSpPr>
          <p:nvPr>
            <p:ph type="ftr" sz="quarter" idx="11"/>
          </p:nvPr>
        </p:nvSpPr>
        <p:spPr/>
        <p:txBody>
          <a:bodyPr/>
          <a:lstStyle/>
          <a:p>
            <a:r>
              <a:rPr lang="he-IL"/>
              <a:t>דור מוריה</a:t>
            </a:r>
            <a:endParaRPr lang="ru-RU"/>
          </a:p>
        </p:txBody>
      </p:sp>
      <p:sp>
        <p:nvSpPr>
          <p:cNvPr id="5" name="Номер слайда 4">
            <a:extLst>
              <a:ext uri="{FF2B5EF4-FFF2-40B4-BE49-F238E27FC236}">
                <a16:creationId xmlns:a16="http://schemas.microsoft.com/office/drawing/2014/main" id="{332A7D9A-50F8-44E4-BCAF-D3DA15180456}"/>
              </a:ext>
            </a:extLst>
          </p:cNvPr>
          <p:cNvSpPr>
            <a:spLocks noGrp="1"/>
          </p:cNvSpPr>
          <p:nvPr>
            <p:ph type="sldNum" sz="quarter" idx="12"/>
          </p:nvPr>
        </p:nvSpPr>
        <p:spPr/>
        <p:txBody>
          <a:bodyPr/>
          <a:lstStyle/>
          <a:p>
            <a:fld id="{285DC19C-03DA-4066-9FF7-D0BF1BC6D6F6}" type="slidenum">
              <a:rPr lang="ru-RU" smtClean="0"/>
              <a:t>3</a:t>
            </a:fld>
            <a:endParaRPr lang="ru-RU"/>
          </a:p>
        </p:txBody>
      </p:sp>
    </p:spTree>
    <p:extLst>
      <p:ext uri="{BB962C8B-B14F-4D97-AF65-F5344CB8AC3E}">
        <p14:creationId xmlns:p14="http://schemas.microsoft.com/office/powerpoint/2010/main" val="384483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6408" y="259635"/>
            <a:ext cx="10767391" cy="2261623"/>
          </a:xfrm>
        </p:spPr>
        <p:txBody>
          <a:bodyPr>
            <a:noAutofit/>
          </a:bodyPr>
          <a:lstStyle/>
          <a:p>
            <a:pPr indent="457200" algn="just"/>
            <a:r>
              <a:rPr lang="ru-RU" sz="20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ru-RU" sz="1800" dirty="0">
                <a:solidFill>
                  <a:prstClr val="black"/>
                </a:solidFill>
                <a:latin typeface="Calibri" panose="020F0502020204030204" pitchFamily="34" charset="0"/>
                <a:ea typeface="Calibri" panose="020F0502020204030204" pitchFamily="34" charset="0"/>
                <a:cs typeface="Arial" panose="020B0604020202020204" pitchFamily="34" charset="0"/>
              </a:rPr>
              <a:t>Интересно, что уровень образования значимо определяет ожидания израильтян относительно позиции государства в контексте  российско-украинского конфликта. Так, абсолютное большинство опрошенных (62%) с базовым уровнем образования утверждает, что Израиль никаким образом не должен участвовать в этой ситуации, в отличии от 17–29% считающих аналогичным образом в других группах, выделенных по этому признаку.</a:t>
            </a:r>
            <a:br>
              <a:rPr lang="ru-RU" sz="1800" dirty="0">
                <a:solidFill>
                  <a:prstClr val="black"/>
                </a:solidFill>
                <a:latin typeface="Calibri" panose="020F0502020204030204" pitchFamily="34" charset="0"/>
                <a:ea typeface="Calibri" panose="020F0502020204030204" pitchFamily="34" charset="0"/>
                <a:cs typeface="Arial" panose="020B0604020202020204" pitchFamily="34" charset="0"/>
              </a:rPr>
            </a:br>
            <a:r>
              <a:rPr lang="ru-RU" sz="1800" dirty="0">
                <a:solidFill>
                  <a:prstClr val="black"/>
                </a:solidFill>
                <a:latin typeface="Calibri" panose="020F0502020204030204" pitchFamily="34" charset="0"/>
                <a:ea typeface="Calibri" panose="020F0502020204030204" pitchFamily="34" charset="0"/>
                <a:cs typeface="Arial" panose="020B0604020202020204" pitchFamily="34" charset="0"/>
              </a:rPr>
              <a:t>	Напротив, во всех группах, кроме характеризующейся базовым образовательным уровнем, приоритет отдается позиции, согласно которой Израиль должен оказывать гуманитарную помощь Украине (так считают от 40 до 50% их представителей). В группе опрошенных с базовым образованием этот вариант ответа не выбрал никто. (Табл. 12)</a:t>
            </a:r>
            <a:endParaRPr lang="en-GB" sz="2000" dirty="0"/>
          </a:p>
        </p:txBody>
      </p:sp>
      <p:sp>
        <p:nvSpPr>
          <p:cNvPr id="6" name="Прямоугольник 5"/>
          <p:cNvSpPr/>
          <p:nvPr/>
        </p:nvSpPr>
        <p:spPr>
          <a:xfrm>
            <a:off x="1630680" y="2612888"/>
            <a:ext cx="10673068" cy="265457"/>
          </a:xfrm>
          <a:prstGeom prst="rect">
            <a:avLst/>
          </a:prstGeom>
        </p:spPr>
        <p:txBody>
          <a:bodyPr wrap="square">
            <a:spAutoFit/>
          </a:bodyPr>
          <a:lstStyle/>
          <a:p>
            <a:pPr algn="just">
              <a:lnSpc>
                <a:spcPct val="107000"/>
              </a:lnSpc>
              <a:spcAft>
                <a:spcPts val="800"/>
              </a:spcAft>
              <a:tabLst>
                <a:tab pos="2026920" algn="l"/>
              </a:tabLst>
            </a:pPr>
            <a:r>
              <a:rPr lang="ru-RU" sz="1050" dirty="0"/>
              <a:t>Таблица 12. - Что должен делать Израиль в конфликте на Украине (распределение по образовательному уровню)</a:t>
            </a:r>
            <a:endParaRPr lang="en-GB" sz="12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8" name="Таблица 7">
            <a:extLst>
              <a:ext uri="{FF2B5EF4-FFF2-40B4-BE49-F238E27FC236}">
                <a16:creationId xmlns:a16="http://schemas.microsoft.com/office/drawing/2014/main" id="{14566EB7-2222-F626-B64A-8799B41BA3BE}"/>
              </a:ext>
            </a:extLst>
          </p:cNvPr>
          <p:cNvGraphicFramePr>
            <a:graphicFrameLocks noGrp="1"/>
          </p:cNvGraphicFramePr>
          <p:nvPr>
            <p:extLst>
              <p:ext uri="{D42A27DB-BD31-4B8C-83A1-F6EECF244321}">
                <p14:modId xmlns:p14="http://schemas.microsoft.com/office/powerpoint/2010/main" val="1442410217"/>
              </p:ext>
            </p:extLst>
          </p:nvPr>
        </p:nvGraphicFramePr>
        <p:xfrm>
          <a:off x="1630680" y="2878345"/>
          <a:ext cx="8930639" cy="3694507"/>
        </p:xfrm>
        <a:graphic>
          <a:graphicData uri="http://schemas.openxmlformats.org/drawingml/2006/table">
            <a:tbl>
              <a:tblPr firstRow="1" firstCol="1" bandRow="1">
                <a:tableStyleId>{5C22544A-7EE6-4342-B048-85BDC9FD1C3A}</a:tableStyleId>
              </a:tblPr>
              <a:tblGrid>
                <a:gridCol w="438390">
                  <a:extLst>
                    <a:ext uri="{9D8B030D-6E8A-4147-A177-3AD203B41FA5}">
                      <a16:colId xmlns:a16="http://schemas.microsoft.com/office/drawing/2014/main" val="3622213955"/>
                    </a:ext>
                  </a:extLst>
                </a:gridCol>
                <a:gridCol w="2770467">
                  <a:extLst>
                    <a:ext uri="{9D8B030D-6E8A-4147-A177-3AD203B41FA5}">
                      <a16:colId xmlns:a16="http://schemas.microsoft.com/office/drawing/2014/main" val="2793097742"/>
                    </a:ext>
                  </a:extLst>
                </a:gridCol>
                <a:gridCol w="1181070">
                  <a:extLst>
                    <a:ext uri="{9D8B030D-6E8A-4147-A177-3AD203B41FA5}">
                      <a16:colId xmlns:a16="http://schemas.microsoft.com/office/drawing/2014/main" val="3649929996"/>
                    </a:ext>
                  </a:extLst>
                </a:gridCol>
                <a:gridCol w="1251726">
                  <a:extLst>
                    <a:ext uri="{9D8B030D-6E8A-4147-A177-3AD203B41FA5}">
                      <a16:colId xmlns:a16="http://schemas.microsoft.com/office/drawing/2014/main" val="1180710933"/>
                    </a:ext>
                  </a:extLst>
                </a:gridCol>
                <a:gridCol w="1287822">
                  <a:extLst>
                    <a:ext uri="{9D8B030D-6E8A-4147-A177-3AD203B41FA5}">
                      <a16:colId xmlns:a16="http://schemas.microsoft.com/office/drawing/2014/main" val="2157187073"/>
                    </a:ext>
                  </a:extLst>
                </a:gridCol>
                <a:gridCol w="985345">
                  <a:extLst>
                    <a:ext uri="{9D8B030D-6E8A-4147-A177-3AD203B41FA5}">
                      <a16:colId xmlns:a16="http://schemas.microsoft.com/office/drawing/2014/main" val="1693805360"/>
                    </a:ext>
                  </a:extLst>
                </a:gridCol>
                <a:gridCol w="1015819">
                  <a:extLst>
                    <a:ext uri="{9D8B030D-6E8A-4147-A177-3AD203B41FA5}">
                      <a16:colId xmlns:a16="http://schemas.microsoft.com/office/drawing/2014/main" val="3724078734"/>
                    </a:ext>
                  </a:extLst>
                </a:gridCol>
              </a:tblGrid>
              <a:tr h="707467">
                <a:tc rowSpan="2">
                  <a:txBody>
                    <a:bodyPr/>
                    <a:lstStyle/>
                    <a:p>
                      <a:pPr algn="ctr"/>
                      <a:r>
                        <a:rPr lang="ru-RU" sz="1400" kern="100" dirty="0">
                          <a:effectLst/>
                          <a:latin typeface="+mn-lt"/>
                        </a:rPr>
                        <a:t>№</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rowSpan="2">
                  <a:txBody>
                    <a:bodyPr/>
                    <a:lstStyle/>
                    <a:p>
                      <a:pPr algn="ctr"/>
                      <a:r>
                        <a:rPr lang="ru-RU" sz="1400" kern="100" dirty="0">
                          <a:effectLst/>
                          <a:latin typeface="+mn-lt"/>
                        </a:rPr>
                        <a:t>Варианты ответов</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latin typeface="+mn-lt"/>
                        </a:rPr>
                        <a:t>Базовое школьное образование</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latin typeface="+mn-lt"/>
                        </a:rPr>
                        <a:t>Среднее школьное образование</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a:effectLst/>
                          <a:latin typeface="+mn-lt"/>
                        </a:rPr>
                        <a:t>Профессиональное</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a:effectLst/>
                          <a:latin typeface="+mn-lt"/>
                        </a:rPr>
                        <a:t>Высшее</a:t>
                      </a:r>
                    </a:p>
                    <a:p>
                      <a:pPr algn="ctr"/>
                      <a:r>
                        <a:rPr lang="ru-RU" sz="1400" kern="100">
                          <a:effectLst/>
                          <a:latin typeface="+mn-lt"/>
                        </a:rPr>
                        <a:t> </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400" kern="100" dirty="0">
                          <a:effectLst/>
                          <a:latin typeface="+mn-lt"/>
                        </a:rPr>
                        <a:t>Другое</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90046121"/>
                  </a:ext>
                </a:extLst>
              </a:tr>
              <a:tr h="212240">
                <a:tc vMerge="1">
                  <a:txBody>
                    <a:bodyPr/>
                    <a:lstStyle/>
                    <a:p>
                      <a:endParaRPr lang="ru-RU"/>
                    </a:p>
                  </a:txBody>
                  <a:tcPr/>
                </a:tc>
                <a:tc vMerge="1">
                  <a:txBody>
                    <a:bodyPr/>
                    <a:lstStyle/>
                    <a:p>
                      <a:endParaRPr lang="ru-RU"/>
                    </a:p>
                  </a:txBody>
                  <a:tcPr/>
                </a:tc>
                <a:tc>
                  <a:txBody>
                    <a:bodyPr/>
                    <a:lstStyle/>
                    <a:p>
                      <a:pPr algn="ctr" rtl="1"/>
                      <a:r>
                        <a:rPr lang="he-IL" sz="1400" kern="100" dirty="0">
                          <a:effectLst/>
                          <a:latin typeface="+mn-lt"/>
                        </a:rPr>
                        <a:t>%</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he-IL" sz="1400" kern="100">
                          <a:effectLst/>
                          <a:latin typeface="+mn-lt"/>
                        </a:rPr>
                        <a:t>%</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he-IL" sz="1400" kern="100">
                          <a:effectLst/>
                          <a:latin typeface="+mn-lt"/>
                        </a:rPr>
                        <a:t>%</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r>
                        <a:rPr lang="he-IL" sz="1400" kern="100">
                          <a:effectLst/>
                          <a:latin typeface="+mn-lt"/>
                        </a:rPr>
                        <a:t>%</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a:r>
                        <a:rPr lang="he-IL" sz="1400" kern="100">
                          <a:effectLst/>
                          <a:latin typeface="+mn-lt"/>
                        </a:rPr>
                        <a:t>%</a:t>
                      </a:r>
                      <a:endParaRPr lang="ru-RU" sz="1400" kern="1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48684608"/>
                  </a:ext>
                </a:extLst>
              </a:tr>
              <a:tr h="353733">
                <a:tc>
                  <a:txBody>
                    <a:bodyPr/>
                    <a:lstStyle/>
                    <a:p>
                      <a:pPr algn="ctr"/>
                      <a:r>
                        <a:rPr lang="ru-RU" sz="1400" kern="100" dirty="0">
                          <a:effectLst/>
                          <a:latin typeface="+mn-lt"/>
                        </a:rPr>
                        <a:t> 1</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l"/>
                      <a:r>
                        <a:rPr lang="ru-RU" sz="1400" kern="100" dirty="0">
                          <a:effectLst/>
                          <a:latin typeface="+mn-lt"/>
                        </a:rPr>
                        <a:t>Поддержка вооруженных сил и безопасности Украины</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8</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10</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15</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14</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5</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03567568"/>
                  </a:ext>
                </a:extLst>
              </a:tr>
              <a:tr h="353733">
                <a:tc>
                  <a:txBody>
                    <a:bodyPr/>
                    <a:lstStyle/>
                    <a:p>
                      <a:pPr algn="ctr"/>
                      <a:r>
                        <a:rPr lang="ru-RU" sz="1400" kern="100" dirty="0">
                          <a:effectLst/>
                          <a:latin typeface="+mn-lt"/>
                        </a:rPr>
                        <a:t> 2</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Поддержка вооруженных сил и безопасности России </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2</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73767076"/>
                  </a:ext>
                </a:extLst>
              </a:tr>
              <a:tr h="353733">
                <a:tc>
                  <a:txBody>
                    <a:bodyPr/>
                    <a:lstStyle/>
                    <a:p>
                      <a:pPr algn="ctr"/>
                      <a:r>
                        <a:rPr lang="ru-RU" sz="1400" kern="100" dirty="0">
                          <a:effectLst/>
                          <a:latin typeface="+mn-lt"/>
                        </a:rPr>
                        <a:t> 3</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Оказать гуманитарную помощь Украине</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highlight>
                            <a:srgbClr val="FFFF00"/>
                          </a:highlight>
                          <a:latin typeface="+mn-lt"/>
                        </a:rPr>
                        <a:t>41</a:t>
                      </a:r>
                      <a:endParaRPr lang="ru-RU" sz="1400" kern="100" dirty="0">
                        <a:effectLst/>
                        <a:highlight>
                          <a:srgbClr val="FFFF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highlight>
                            <a:srgbClr val="FFFF00"/>
                          </a:highlight>
                          <a:latin typeface="+mn-lt"/>
                        </a:rPr>
                        <a:t>44</a:t>
                      </a:r>
                      <a:endParaRPr lang="ru-RU" sz="1400" kern="100" dirty="0">
                        <a:effectLst/>
                        <a:highlight>
                          <a:srgbClr val="FFFF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highlight>
                            <a:srgbClr val="FFFF00"/>
                          </a:highlight>
                          <a:latin typeface="+mn-lt"/>
                        </a:rPr>
                        <a:t>51</a:t>
                      </a:r>
                      <a:endParaRPr lang="ru-RU" sz="1400" kern="100" dirty="0">
                        <a:effectLst/>
                        <a:highlight>
                          <a:srgbClr val="FFFF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highlight>
                            <a:srgbClr val="FFFF00"/>
                          </a:highlight>
                          <a:latin typeface="+mn-lt"/>
                        </a:rPr>
                        <a:t>41</a:t>
                      </a:r>
                      <a:endParaRPr lang="ru-RU" sz="1400" kern="100" dirty="0">
                        <a:effectLst/>
                        <a:highlight>
                          <a:srgbClr val="FFFF00"/>
                        </a:highligh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00354184"/>
                  </a:ext>
                </a:extLst>
              </a:tr>
              <a:tr h="353733">
                <a:tc>
                  <a:txBody>
                    <a:bodyPr/>
                    <a:lstStyle/>
                    <a:p>
                      <a:pPr algn="ctr"/>
                      <a:r>
                        <a:rPr lang="ru-RU" sz="1400" kern="100" dirty="0">
                          <a:effectLst/>
                          <a:latin typeface="+mn-lt"/>
                        </a:rPr>
                        <a:t> 4</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Оказать гуманитарную помощь России</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2</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1</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79782476"/>
                  </a:ext>
                </a:extLst>
              </a:tr>
              <a:tr h="353733">
                <a:tc>
                  <a:txBody>
                    <a:bodyPr/>
                    <a:lstStyle/>
                    <a:p>
                      <a:pPr algn="ctr"/>
                      <a:r>
                        <a:rPr lang="ru-RU" sz="1400" kern="100" dirty="0">
                          <a:effectLst/>
                          <a:latin typeface="+mn-lt"/>
                        </a:rPr>
                        <a:t> 5</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Помогать иными способами обеим сторонам</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15</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7</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5</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6</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14</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74502966"/>
                  </a:ext>
                </a:extLst>
              </a:tr>
              <a:tr h="353733">
                <a:tc>
                  <a:txBody>
                    <a:bodyPr/>
                    <a:lstStyle/>
                    <a:p>
                      <a:pPr algn="ctr"/>
                      <a:r>
                        <a:rPr lang="ru-RU" sz="1400" kern="100" dirty="0">
                          <a:effectLst/>
                          <a:latin typeface="+mn-lt"/>
                        </a:rPr>
                        <a:t> 6</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Ни в коем случае не вмешивайтесь в конфликт</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dirty="0">
                          <a:effectLst/>
                          <a:highlight>
                            <a:srgbClr val="FFFF00"/>
                          </a:highlight>
                          <a:latin typeface="+mn-lt"/>
                        </a:rPr>
                        <a:t>62</a:t>
                      </a:r>
                      <a:endParaRPr lang="ru-RU" sz="1400" kern="100" dirty="0">
                        <a:effectLst/>
                        <a:highlight>
                          <a:srgbClr val="FFFF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29</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25</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17</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24</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6158565"/>
                  </a:ext>
                </a:extLst>
              </a:tr>
              <a:tr h="176867">
                <a:tc>
                  <a:txBody>
                    <a:bodyPr/>
                    <a:lstStyle/>
                    <a:p>
                      <a:pPr algn="ctr"/>
                      <a:r>
                        <a:rPr lang="ru-RU" sz="1400" kern="100" dirty="0">
                          <a:effectLst/>
                          <a:latin typeface="+mn-lt"/>
                        </a:rPr>
                        <a:t> 7</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just"/>
                      <a:r>
                        <a:rPr lang="ru-RU" sz="1400" kern="100">
                          <a:effectLst/>
                          <a:latin typeface="+mn-lt"/>
                        </a:rPr>
                        <a:t>Не знаю</a:t>
                      </a:r>
                      <a:endParaRPr lang="ru-RU" sz="1400" kern="10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rtl="1"/>
                      <a:r>
                        <a:rPr lang="he-IL" sz="1400" kern="100">
                          <a:effectLst/>
                          <a:latin typeface="+mn-lt"/>
                        </a:rPr>
                        <a:t>15</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10</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a:effectLst/>
                          <a:latin typeface="+mn-lt"/>
                        </a:rPr>
                        <a:t>8</a:t>
                      </a:r>
                      <a:endParaRPr lang="ru-RU" sz="1400" kern="10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10</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rtl="1"/>
                      <a:r>
                        <a:rPr lang="he-IL" sz="1400" kern="100" dirty="0">
                          <a:effectLst/>
                          <a:latin typeface="+mn-lt"/>
                        </a:rPr>
                        <a:t>16</a:t>
                      </a:r>
                      <a:endParaRPr lang="ru-RU" sz="1400" kern="1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01240760"/>
                  </a:ext>
                </a:extLst>
              </a:tr>
            </a:tbl>
          </a:graphicData>
        </a:graphic>
      </p:graphicFrame>
      <p:sp>
        <p:nvSpPr>
          <p:cNvPr id="3" name="Номер слайда 2">
            <a:extLst>
              <a:ext uri="{FF2B5EF4-FFF2-40B4-BE49-F238E27FC236}">
                <a16:creationId xmlns:a16="http://schemas.microsoft.com/office/drawing/2014/main" id="{3603CED7-F66C-1068-53B4-EDA782352725}"/>
              </a:ext>
            </a:extLst>
          </p:cNvPr>
          <p:cNvSpPr>
            <a:spLocks noGrp="1"/>
          </p:cNvSpPr>
          <p:nvPr>
            <p:ph type="sldNum" sz="quarter" idx="12"/>
          </p:nvPr>
        </p:nvSpPr>
        <p:spPr/>
        <p:txBody>
          <a:bodyPr/>
          <a:lstStyle/>
          <a:p>
            <a:fld id="{285DC19C-03DA-4066-9FF7-D0BF1BC6D6F6}" type="slidenum">
              <a:rPr lang="ru-RU" smtClean="0"/>
              <a:t>30</a:t>
            </a:fld>
            <a:endParaRPr lang="ru-RU"/>
          </a:p>
        </p:txBody>
      </p:sp>
      <p:sp>
        <p:nvSpPr>
          <p:cNvPr id="4" name="Нижний колонтитул 3">
            <a:extLst>
              <a:ext uri="{FF2B5EF4-FFF2-40B4-BE49-F238E27FC236}">
                <a16:creationId xmlns:a16="http://schemas.microsoft.com/office/drawing/2014/main" id="{DB29DCCB-1B80-766D-9836-8D9A0BC24C29}"/>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3879392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83D9FF-EC6C-3375-0101-888C65BBCBFB}"/>
              </a:ext>
            </a:extLst>
          </p:cNvPr>
          <p:cNvSpPr>
            <a:spLocks noGrp="1"/>
          </p:cNvSpPr>
          <p:nvPr>
            <p:ph type="title"/>
          </p:nvPr>
        </p:nvSpPr>
        <p:spPr>
          <a:xfrm>
            <a:off x="838200" y="365125"/>
            <a:ext cx="10515600" cy="879865"/>
          </a:xfrm>
        </p:spPr>
        <p:txBody>
          <a:bodyPr/>
          <a:lstStyle/>
          <a:p>
            <a:pPr algn="ctr"/>
            <a:r>
              <a:rPr lang="ru-RU" b="1" dirty="0">
                <a:cs typeface="Calibri Light"/>
              </a:rPr>
              <a:t>Выводы</a:t>
            </a:r>
          </a:p>
        </p:txBody>
      </p:sp>
      <p:sp>
        <p:nvSpPr>
          <p:cNvPr id="3" name="Объект 2">
            <a:extLst>
              <a:ext uri="{FF2B5EF4-FFF2-40B4-BE49-F238E27FC236}">
                <a16:creationId xmlns:a16="http://schemas.microsoft.com/office/drawing/2014/main" id="{7D3CA473-E9AB-5AD3-179A-D97E9870F7BD}"/>
              </a:ext>
            </a:extLst>
          </p:cNvPr>
          <p:cNvSpPr>
            <a:spLocks noGrp="1"/>
          </p:cNvSpPr>
          <p:nvPr>
            <p:ph idx="1"/>
          </p:nvPr>
        </p:nvSpPr>
        <p:spPr>
          <a:xfrm>
            <a:off x="838200" y="1236154"/>
            <a:ext cx="10515600" cy="3936481"/>
          </a:xfrm>
        </p:spPr>
        <p:txBody>
          <a:bodyPr vert="horz" lIns="91440" tIns="45720" rIns="91440" bIns="45720" rtlCol="0" anchor="t">
            <a:normAutofit/>
          </a:bodyPr>
          <a:lstStyle/>
          <a:p>
            <a:pPr marL="0" indent="457200" algn="just">
              <a:buNone/>
            </a:pPr>
            <a:r>
              <a:rPr lang="ru-RU" sz="2400" dirty="0">
                <a:cs typeface="Calibri"/>
              </a:rPr>
              <a:t>Израильтяне не ориентированы на военное участие в конфликте.</a:t>
            </a:r>
          </a:p>
          <a:p>
            <a:pPr marL="0" indent="457200" algn="just">
              <a:buNone/>
            </a:pPr>
            <a:r>
              <a:rPr lang="ru-RU" sz="2400" dirty="0">
                <a:cs typeface="Calibri"/>
              </a:rPr>
              <a:t>Израильтяне предпочитают позицию невмешательства в военный конфликт между Россией и Украиной</a:t>
            </a:r>
            <a:r>
              <a:rPr lang="ru-RU" sz="2400">
                <a:cs typeface="Calibri"/>
              </a:rPr>
              <a:t>, и поддержку  граждан, </a:t>
            </a:r>
            <a:r>
              <a:rPr lang="ru-RU" sz="2400" dirty="0">
                <a:cs typeface="Calibri"/>
              </a:rPr>
              <a:t>пострадавшим от конфликта. </a:t>
            </a:r>
          </a:p>
          <a:p>
            <a:pPr marL="0" indent="457200" algn="just">
              <a:buNone/>
            </a:pPr>
            <a:r>
              <a:rPr lang="ru-RU" sz="2400" dirty="0">
                <a:cs typeface="Calibri"/>
              </a:rPr>
              <a:t> Основные  водораздел во взглядах на проблему  проходят по параметрам: </a:t>
            </a:r>
          </a:p>
          <a:p>
            <a:pPr marL="0" indent="0" algn="just">
              <a:buNone/>
            </a:pPr>
            <a:r>
              <a:rPr lang="ru-RU" sz="2400" dirty="0">
                <a:cs typeface="Calibri"/>
              </a:rPr>
              <a:t>- уровень образования; </a:t>
            </a:r>
          </a:p>
          <a:p>
            <a:pPr algn="just">
              <a:buFontTx/>
              <a:buChar char="-"/>
            </a:pPr>
            <a:r>
              <a:rPr lang="ru-RU" sz="2400" dirty="0">
                <a:cs typeface="Calibri"/>
              </a:rPr>
              <a:t>светскость – религиозность;  </a:t>
            </a:r>
          </a:p>
          <a:p>
            <a:pPr algn="just">
              <a:buFontTx/>
              <a:buChar char="-"/>
            </a:pPr>
            <a:r>
              <a:rPr lang="ru-RU" sz="2400" dirty="0">
                <a:cs typeface="Calibri"/>
              </a:rPr>
              <a:t>страна происхождения (бывший СССР – Израиль)</a:t>
            </a:r>
          </a:p>
          <a:p>
            <a:pPr marL="0" indent="0" algn="just">
              <a:buNone/>
            </a:pPr>
            <a:endParaRPr lang="ru-RU" sz="2400" dirty="0">
              <a:cs typeface="Calibri"/>
            </a:endParaRPr>
          </a:p>
          <a:p>
            <a:pPr marL="0" indent="0" algn="just">
              <a:buNone/>
            </a:pPr>
            <a:endParaRPr lang="ru-RU" sz="2400" dirty="0">
              <a:cs typeface="Calibri"/>
            </a:endParaRPr>
          </a:p>
        </p:txBody>
      </p:sp>
      <p:sp>
        <p:nvSpPr>
          <p:cNvPr id="4" name="Номер слайда 3">
            <a:extLst>
              <a:ext uri="{FF2B5EF4-FFF2-40B4-BE49-F238E27FC236}">
                <a16:creationId xmlns:a16="http://schemas.microsoft.com/office/drawing/2014/main" id="{3434EDF7-016A-122E-A045-57D06A3521B5}"/>
              </a:ext>
            </a:extLst>
          </p:cNvPr>
          <p:cNvSpPr>
            <a:spLocks noGrp="1"/>
          </p:cNvSpPr>
          <p:nvPr>
            <p:ph type="sldNum" sz="quarter" idx="12"/>
          </p:nvPr>
        </p:nvSpPr>
        <p:spPr/>
        <p:txBody>
          <a:bodyPr/>
          <a:lstStyle/>
          <a:p>
            <a:fld id="{285DC19C-03DA-4066-9FF7-D0BF1BC6D6F6}" type="slidenum">
              <a:rPr lang="ru-RU" smtClean="0"/>
              <a:t>31</a:t>
            </a:fld>
            <a:endParaRPr lang="ru-RU"/>
          </a:p>
        </p:txBody>
      </p:sp>
      <p:sp>
        <p:nvSpPr>
          <p:cNvPr id="5" name="Нижний колонтитул 4">
            <a:extLst>
              <a:ext uri="{FF2B5EF4-FFF2-40B4-BE49-F238E27FC236}">
                <a16:creationId xmlns:a16="http://schemas.microsoft.com/office/drawing/2014/main" id="{582FC3B9-C007-2823-B5CB-7DBE3F65CB5D}"/>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57175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105E4F-F077-2508-AE9D-EEF3542F298B}"/>
              </a:ext>
            </a:extLst>
          </p:cNvPr>
          <p:cNvSpPr>
            <a:spLocks noGrp="1"/>
          </p:cNvSpPr>
          <p:nvPr>
            <p:ph type="title"/>
          </p:nvPr>
        </p:nvSpPr>
        <p:spPr/>
        <p:txBody>
          <a:bodyPr>
            <a:normAutofit/>
          </a:bodyPr>
          <a:lstStyle/>
          <a:p>
            <a:pPr indent="457200"/>
            <a:r>
              <a:rPr lang="ru-RU" sz="2400" kern="100" dirty="0">
                <a:latin typeface="Calibri" panose="020F0502020204030204" pitchFamily="34" charset="0"/>
                <a:ea typeface="Calibri" panose="020F0502020204030204" pitchFamily="34" charset="0"/>
                <a:cs typeface="Calibri" panose="020F0502020204030204" pitchFamily="34" charset="0"/>
              </a:rPr>
              <a:t>«</a:t>
            </a:r>
            <a:r>
              <a:rPr lang="ru-RU" sz="2400" b="1" kern="100" dirty="0" err="1">
                <a:latin typeface="Calibri" panose="020F0502020204030204" pitchFamily="34" charset="0"/>
                <a:ea typeface="Calibri" panose="020F0502020204030204" pitchFamily="34" charset="0"/>
                <a:cs typeface="Calibri" panose="020F0502020204030204" pitchFamily="34" charset="0"/>
              </a:rPr>
              <a:t>Хайфский</a:t>
            </a:r>
            <a:r>
              <a:rPr lang="ru-RU" sz="2400" b="1" kern="100" dirty="0">
                <a:latin typeface="Calibri" panose="020F0502020204030204" pitchFamily="34" charset="0"/>
                <a:ea typeface="Calibri" panose="020F0502020204030204" pitchFamily="34" charset="0"/>
                <a:cs typeface="Calibri" panose="020F0502020204030204" pitchFamily="34" charset="0"/>
              </a:rPr>
              <a:t> формат</a:t>
            </a:r>
            <a:r>
              <a:rPr lang="ru-RU" sz="2400" kern="100" dirty="0">
                <a:latin typeface="Calibri" panose="020F0502020204030204" pitchFamily="34" charset="0"/>
                <a:ea typeface="Calibri" panose="020F0502020204030204" pitchFamily="34" charset="0"/>
                <a:cs typeface="Calibri" panose="020F0502020204030204" pitchFamily="34" charset="0"/>
              </a:rPr>
              <a:t>» это проект неприбыльной организации «Дор Мориа» (</a:t>
            </a:r>
            <a:r>
              <a:rPr lang="en-US"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www</a:t>
            </a:r>
            <a:r>
              <a:rPr lang="ru-RU"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a:t>
            </a:r>
            <a:r>
              <a:rPr lang="en-US" sz="2400" u="sng" kern="100" dirty="0" err="1">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dor</a:t>
            </a:r>
            <a:r>
              <a:rPr lang="ru-RU"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a:t>
            </a:r>
            <a:r>
              <a:rPr lang="en-US" sz="2400" u="sng" kern="100" dirty="0" err="1">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moriah</a:t>
            </a:r>
            <a:r>
              <a:rPr lang="ru-RU"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a:t>
            </a:r>
            <a:r>
              <a:rPr lang="en-US"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org</a:t>
            </a:r>
            <a:r>
              <a:rPr lang="ru-RU"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a:t>
            </a:r>
            <a:r>
              <a:rPr lang="en-US" sz="2400" u="sng" kern="1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2"/>
              </a:rPr>
              <a:t>il</a:t>
            </a:r>
            <a:r>
              <a:rPr lang="ru-RU" sz="2400" kern="100" dirty="0">
                <a:latin typeface="Calibri" panose="020F0502020204030204" pitchFamily="34" charset="0"/>
                <a:ea typeface="Calibri" panose="020F0502020204030204" pitchFamily="34" charset="0"/>
                <a:cs typeface="Calibri" panose="020F0502020204030204" pitchFamily="34" charset="0"/>
              </a:rPr>
              <a:t>). Организация зарегистрирована в марте 2017 года.</a:t>
            </a:r>
            <a:endParaRPr lang="ru-RU" sz="2400" dirty="0"/>
          </a:p>
        </p:txBody>
      </p:sp>
      <p:sp>
        <p:nvSpPr>
          <p:cNvPr id="3" name="Объект 2">
            <a:extLst>
              <a:ext uri="{FF2B5EF4-FFF2-40B4-BE49-F238E27FC236}">
                <a16:creationId xmlns:a16="http://schemas.microsoft.com/office/drawing/2014/main" id="{96D302F0-C026-EA20-7B13-ABB1D0A2278E}"/>
              </a:ext>
            </a:extLst>
          </p:cNvPr>
          <p:cNvSpPr>
            <a:spLocks noGrp="1"/>
          </p:cNvSpPr>
          <p:nvPr>
            <p:ph idx="1"/>
          </p:nvPr>
        </p:nvSpPr>
        <p:spPr>
          <a:xfrm>
            <a:off x="838200" y="1422400"/>
            <a:ext cx="10515600" cy="4754563"/>
          </a:xfrm>
        </p:spPr>
        <p:txBody>
          <a:bodyPr>
            <a:normAutofit lnSpcReduction="10000"/>
          </a:bodyPr>
          <a:lstStyle/>
          <a:p>
            <a:pPr marL="0" indent="457200" algn="just">
              <a:spcBef>
                <a:spcPts val="600"/>
              </a:spcBef>
              <a:buNone/>
            </a:pPr>
            <a:r>
              <a:rPr lang="ru-RU" sz="2000" b="1" kern="100" dirty="0">
                <a:effectLst/>
                <a:ea typeface="Calibri" panose="020F0502020204030204" pitchFamily="34" charset="0"/>
                <a:cs typeface="Calibri" panose="020F0502020204030204" pitchFamily="34" charset="0"/>
              </a:rPr>
              <a:t>Основные направления деятельности:</a:t>
            </a:r>
            <a:r>
              <a:rPr lang="ru-RU" sz="2000" kern="100" dirty="0">
                <a:effectLst/>
                <a:ea typeface="Calibri" panose="020F0502020204030204" pitchFamily="34" charset="0"/>
                <a:cs typeface="Calibri" panose="020F0502020204030204" pitchFamily="34" charset="0"/>
              </a:rPr>
              <a:t> социологические исследования; разработка и реализация проектов и программ; журналистские расследования и аналитические статьи; поддержка гражданских инициатив и социальная мобилизация.</a:t>
            </a:r>
            <a:endParaRPr lang="ru-RU" sz="2000" kern="100" dirty="0">
              <a:effectLst/>
              <a:ea typeface="Calibri" panose="020F0502020204030204" pitchFamily="34" charset="0"/>
              <a:cs typeface="Arial" panose="020B0604020202020204" pitchFamily="34" charset="0"/>
            </a:endParaRPr>
          </a:p>
          <a:p>
            <a:pPr indent="0" algn="just">
              <a:spcBef>
                <a:spcPts val="600"/>
              </a:spcBef>
              <a:buNone/>
            </a:pPr>
            <a:r>
              <a:rPr lang="ru-RU" sz="2000" b="1" kern="100" dirty="0">
                <a:effectLst/>
                <a:ea typeface="Calibri" panose="020F0502020204030204" pitchFamily="34" charset="0"/>
                <a:cs typeface="Calibri" panose="020F0502020204030204" pitchFamily="34" charset="0"/>
              </a:rPr>
              <a:t> Действующие проекты: </a:t>
            </a:r>
            <a:r>
              <a:rPr lang="ru-RU" sz="2000" kern="100" dirty="0">
                <a:effectLst/>
                <a:ea typeface="Calibri" panose="020F0502020204030204" pitchFamily="34" charset="0"/>
                <a:cs typeface="Calibri" panose="020F0502020204030204" pitchFamily="34" charset="0"/>
              </a:rPr>
              <a:t>«Чистый город»; «Школа солидарности»; Международный аналитический центр по вопросам человеческого развития; «</a:t>
            </a:r>
            <a:r>
              <a:rPr lang="ru-RU" sz="2000" kern="100" dirty="0" err="1">
                <a:effectLst/>
                <a:ea typeface="Calibri" panose="020F0502020204030204" pitchFamily="34" charset="0"/>
                <a:cs typeface="Calibri" panose="020F0502020204030204" pitchFamily="34" charset="0"/>
              </a:rPr>
              <a:t>Хайфский</a:t>
            </a:r>
            <a:r>
              <a:rPr lang="ru-RU" sz="2000" kern="100" dirty="0">
                <a:effectLst/>
                <a:ea typeface="Calibri" panose="020F0502020204030204" pitchFamily="34" charset="0"/>
                <a:cs typeface="Calibri" panose="020F0502020204030204" pitchFamily="34" charset="0"/>
              </a:rPr>
              <a:t> формат».</a:t>
            </a:r>
            <a:endParaRPr lang="ru-RU" sz="2000" kern="100" dirty="0">
              <a:effectLst/>
              <a:ea typeface="Calibri" panose="020F0502020204030204" pitchFamily="34" charset="0"/>
              <a:cs typeface="Arial" panose="020B0604020202020204" pitchFamily="34" charset="0"/>
            </a:endParaRPr>
          </a:p>
          <a:p>
            <a:pPr marL="0" indent="457200" algn="just">
              <a:spcBef>
                <a:spcPts val="600"/>
              </a:spcBef>
              <a:buNone/>
            </a:pPr>
            <a:r>
              <a:rPr lang="ru-RU" sz="2000" kern="100" dirty="0">
                <a:effectLst/>
                <a:ea typeface="Calibri" panose="020F0502020204030204" pitchFamily="34" charset="0"/>
                <a:cs typeface="Calibri" panose="020F0502020204030204" pitchFamily="34" charset="0"/>
              </a:rPr>
              <a:t> Специалисты Дор Мориа участвовали в организации и проведении блоггер-фестов в Хайфе в 2021 и 2022 годах.</a:t>
            </a:r>
            <a:endParaRPr lang="ru-RU" sz="2000" kern="100" dirty="0">
              <a:effectLst/>
              <a:ea typeface="Calibri" panose="020F0502020204030204" pitchFamily="34" charset="0"/>
              <a:cs typeface="Arial" panose="020B0604020202020204" pitchFamily="34" charset="0"/>
            </a:endParaRPr>
          </a:p>
          <a:p>
            <a:pPr marL="0" indent="457200" algn="just">
              <a:spcBef>
                <a:spcPts val="600"/>
              </a:spcBef>
              <a:buNone/>
            </a:pPr>
            <a:r>
              <a:rPr lang="ru-RU" sz="2000" b="1" kern="100" dirty="0">
                <a:effectLst/>
                <a:ea typeface="Calibri" panose="020F0502020204030204" pitchFamily="34" charset="0"/>
                <a:cs typeface="Calibri" panose="020F0502020204030204" pitchFamily="34" charset="0"/>
              </a:rPr>
              <a:t>Проведенные социологические исследования: </a:t>
            </a:r>
          </a:p>
          <a:p>
            <a:pPr marL="0" indent="457200" algn="just">
              <a:spcBef>
                <a:spcPts val="600"/>
              </a:spcBef>
              <a:buNone/>
            </a:pPr>
            <a:r>
              <a:rPr lang="ru-RU" sz="2000" b="1" i="0" cap="all" dirty="0">
                <a:solidFill>
                  <a:srgbClr val="282828"/>
                </a:solidFill>
                <a:effectLst/>
              </a:rPr>
              <a:t>«</a:t>
            </a:r>
            <a:r>
              <a:rPr lang="ru-RU" sz="2000" b="1" i="0" dirty="0">
                <a:solidFill>
                  <a:srgbClr val="282828"/>
                </a:solidFill>
                <a:effectLst/>
              </a:rPr>
              <a:t>Сплоченность и солидарност</a:t>
            </a:r>
            <a:r>
              <a:rPr lang="ru-RU" sz="2000" b="1" dirty="0">
                <a:solidFill>
                  <a:srgbClr val="282828"/>
                </a:solidFill>
              </a:rPr>
              <a:t>ь репатриантов с территории бывшего  СССР</a:t>
            </a:r>
            <a:r>
              <a:rPr lang="ru-RU" sz="2000" b="1" i="0" cap="all" dirty="0">
                <a:solidFill>
                  <a:srgbClr val="282828"/>
                </a:solidFill>
                <a:effectLst/>
              </a:rPr>
              <a:t>» </a:t>
            </a:r>
            <a:r>
              <a:rPr lang="ru-RU" sz="2000" i="0" cap="all" dirty="0">
                <a:solidFill>
                  <a:srgbClr val="282828"/>
                </a:solidFill>
                <a:effectLst/>
              </a:rPr>
              <a:t>2022</a:t>
            </a:r>
            <a:r>
              <a:rPr lang="ru-RU" sz="2000" i="0" dirty="0">
                <a:solidFill>
                  <a:srgbClr val="282828"/>
                </a:solidFill>
                <a:effectLst/>
              </a:rPr>
              <a:t> год.</a:t>
            </a:r>
            <a:r>
              <a:rPr lang="ru-RU" sz="2000" i="0" cap="all" dirty="0">
                <a:solidFill>
                  <a:srgbClr val="282828"/>
                </a:solidFill>
                <a:effectLst/>
              </a:rPr>
              <a:t> </a:t>
            </a:r>
            <a:r>
              <a:rPr lang="ru-RU" sz="2000" b="1" i="0" cap="all" dirty="0">
                <a:solidFill>
                  <a:srgbClr val="282828"/>
                </a:solidFill>
                <a:effectLst/>
              </a:rPr>
              <a:t> (</a:t>
            </a:r>
            <a:r>
              <a:rPr lang="ru-RU" sz="1900" i="1" dirty="0">
                <a:effectLst/>
                <a:ea typeface="Times New Roman" panose="02020603050405020304" pitchFamily="18" charset="0"/>
              </a:rPr>
              <a:t>Консультационное сопровождение исследования осуществлялось Научно-исследовательским институтом социальной политики Министерства социальной политики и НАН </a:t>
            </a:r>
            <a:r>
              <a:rPr lang="ru-RU" sz="1900" b="1" i="1" dirty="0">
                <a:effectLst/>
                <a:ea typeface="Times New Roman" panose="02020603050405020304" pitchFamily="18" charset="0"/>
              </a:rPr>
              <a:t>Украины </a:t>
            </a:r>
            <a:r>
              <a:rPr lang="ru-RU" sz="1900" i="1" dirty="0">
                <a:effectLst/>
                <a:ea typeface="Times New Roman" panose="02020603050405020304" pitchFamily="18" charset="0"/>
              </a:rPr>
              <a:t>и Институтом социологии ФНИСЦ РАН (</a:t>
            </a:r>
            <a:r>
              <a:rPr lang="ru-RU" sz="1900" b="1" i="1" dirty="0">
                <a:effectLst/>
                <a:ea typeface="Times New Roman" panose="02020603050405020304" pitchFamily="18" charset="0"/>
              </a:rPr>
              <a:t>Россия</a:t>
            </a:r>
            <a:r>
              <a:rPr lang="ru-RU" sz="1900" dirty="0">
                <a:solidFill>
                  <a:srgbClr val="595959"/>
                </a:solidFill>
                <a:effectLst/>
                <a:ea typeface="Times New Roman" panose="02020603050405020304" pitchFamily="18" charset="0"/>
              </a:rPr>
              <a:t>)</a:t>
            </a:r>
            <a:r>
              <a:rPr lang="ru-RU" sz="2000" dirty="0">
                <a:solidFill>
                  <a:srgbClr val="595959"/>
                </a:solidFill>
                <a:effectLst/>
                <a:ea typeface="Times New Roman" panose="02020603050405020304" pitchFamily="18" charset="0"/>
              </a:rPr>
              <a:t>); </a:t>
            </a:r>
          </a:p>
          <a:p>
            <a:pPr marL="0" indent="457200" algn="just">
              <a:spcBef>
                <a:spcPts val="600"/>
              </a:spcBef>
              <a:buNone/>
            </a:pPr>
            <a:r>
              <a:rPr lang="ru-RU" sz="2000" b="1" i="0" u="none" strike="noStrike" dirty="0">
                <a:solidFill>
                  <a:srgbClr val="272727"/>
                </a:solidFill>
                <a:effectLst/>
              </a:rPr>
              <a:t>«Солидарный ответ на социально-экономические последствия пандемии» </a:t>
            </a:r>
            <a:r>
              <a:rPr lang="ru-RU" sz="2000" i="0" u="none" strike="noStrike">
                <a:solidFill>
                  <a:srgbClr val="272727"/>
                </a:solidFill>
                <a:effectLst/>
              </a:rPr>
              <a:t>январь 2022 года </a:t>
            </a:r>
            <a:r>
              <a:rPr lang="ru-RU" sz="2000" i="0" u="none" strike="noStrike" dirty="0">
                <a:solidFill>
                  <a:srgbClr val="272727"/>
                </a:solidFill>
                <a:effectLst/>
              </a:rPr>
              <a:t>(</a:t>
            </a:r>
            <a:r>
              <a:rPr lang="ru-RU" sz="1800" i="1" u="none" strike="noStrike" dirty="0">
                <a:effectLst/>
              </a:rPr>
              <a:t>Проект разработан и реализован в партнерстве с </a:t>
            </a:r>
            <a:r>
              <a:rPr lang="ru-RU" sz="1800" i="1" dirty="0">
                <a:effectLst/>
              </a:rPr>
              <a:t>украинским аналитическим центром «</a:t>
            </a:r>
            <a:r>
              <a:rPr lang="ru-RU" sz="1800" i="1" u="none" strike="noStrike" dirty="0">
                <a:effectLst/>
              </a:rPr>
              <a:t>Бюро социальных и политических разработок</a:t>
            </a:r>
            <a:r>
              <a:rPr lang="ru-RU" sz="1800" i="1" dirty="0">
                <a:effectLst/>
              </a:rPr>
              <a:t>» и профинансирован Black Sea Trust Fund. Исследование проводил Научно-исследовательский институт социальной политики Минсоцполитики и НАН Украины</a:t>
            </a:r>
            <a:r>
              <a:rPr lang="ru-RU" sz="1400" b="1" i="0" dirty="0">
                <a:effectLst/>
                <a:latin typeface="Arial" panose="020B0604020202020204" pitchFamily="34" charset="0"/>
              </a:rPr>
              <a:t>)</a:t>
            </a:r>
            <a:endParaRPr lang="ru-RU" sz="2000" dirty="0">
              <a:effectLst/>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7A50DD7-829B-D697-2049-3F22155A8E72}"/>
              </a:ext>
            </a:extLst>
          </p:cNvPr>
          <p:cNvSpPr>
            <a:spLocks noGrp="1"/>
          </p:cNvSpPr>
          <p:nvPr>
            <p:ph type="sldNum" sz="quarter" idx="12"/>
          </p:nvPr>
        </p:nvSpPr>
        <p:spPr/>
        <p:txBody>
          <a:bodyPr/>
          <a:lstStyle/>
          <a:p>
            <a:fld id="{285DC19C-03DA-4066-9FF7-D0BF1BC6D6F6}" type="slidenum">
              <a:rPr lang="ru-RU" smtClean="0"/>
              <a:t>4</a:t>
            </a:fld>
            <a:endParaRPr lang="ru-RU"/>
          </a:p>
        </p:txBody>
      </p:sp>
      <p:sp>
        <p:nvSpPr>
          <p:cNvPr id="5" name="Нижний колонтитул 4">
            <a:extLst>
              <a:ext uri="{FF2B5EF4-FFF2-40B4-BE49-F238E27FC236}">
                <a16:creationId xmlns:a16="http://schemas.microsoft.com/office/drawing/2014/main" id="{B2B1579B-E9F2-A257-1B2C-C629FBA8DF28}"/>
              </a:ext>
            </a:extLst>
          </p:cNvPr>
          <p:cNvSpPr>
            <a:spLocks noGrp="1"/>
          </p:cNvSpPr>
          <p:nvPr>
            <p:ph type="ftr" sz="quarter" idx="11"/>
          </p:nvPr>
        </p:nvSpPr>
        <p:spPr/>
        <p:txBody>
          <a:bodyPr/>
          <a:lstStyle/>
          <a:p>
            <a:r>
              <a:rPr lang="he-IL"/>
              <a:t>דור מוריה</a:t>
            </a:r>
            <a:endParaRPr lang="ru-RU" dirty="0"/>
          </a:p>
        </p:txBody>
      </p:sp>
    </p:spTree>
    <p:extLst>
      <p:ext uri="{BB962C8B-B14F-4D97-AF65-F5344CB8AC3E}">
        <p14:creationId xmlns:p14="http://schemas.microsoft.com/office/powerpoint/2010/main" val="1406002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5DB913-FCCF-A8ED-047F-E2BF03669863}"/>
              </a:ext>
            </a:extLst>
          </p:cNvPr>
          <p:cNvSpPr>
            <a:spLocks noGrp="1"/>
          </p:cNvSpPr>
          <p:nvPr>
            <p:ph type="title"/>
          </p:nvPr>
        </p:nvSpPr>
        <p:spPr>
          <a:xfrm>
            <a:off x="838200" y="247490"/>
            <a:ext cx="10515600" cy="1005840"/>
          </a:xfrm>
        </p:spPr>
        <p:txBody>
          <a:bodyPr>
            <a:noAutofit/>
          </a:bodyPr>
          <a:lstStyle/>
          <a:p>
            <a:pPr indent="457200"/>
            <a:r>
              <a:rPr lang="ru-RU" sz="2000" kern="100" dirty="0">
                <a:latin typeface="Calibri" panose="020F0502020204030204" pitchFamily="34" charset="0"/>
                <a:ea typeface="Calibri" panose="020F0502020204030204" pitchFamily="34" charset="0"/>
                <a:cs typeface="Arial" panose="020B0604020202020204" pitchFamily="34" charset="0"/>
              </a:rPr>
              <a:t>В 2018 году, разрабатывая принципы проекта «</a:t>
            </a:r>
            <a:r>
              <a:rPr lang="ru-RU" sz="2000" b="1" kern="100" dirty="0">
                <a:latin typeface="Calibri" panose="020F0502020204030204" pitchFamily="34" charset="0"/>
                <a:ea typeface="Calibri" panose="020F0502020204030204" pitchFamily="34" charset="0"/>
                <a:cs typeface="Arial" panose="020B0604020202020204" pitchFamily="34" charset="0"/>
              </a:rPr>
              <a:t>Хайфский формат</a:t>
            </a:r>
            <a:r>
              <a:rPr lang="ru-RU" sz="2000" kern="100" dirty="0">
                <a:latin typeface="Calibri" panose="020F0502020204030204" pitchFamily="34" charset="0"/>
                <a:ea typeface="Calibri" panose="020F0502020204030204" pitchFamily="34" charset="0"/>
                <a:cs typeface="Arial" panose="020B0604020202020204" pitchFamily="34" charset="0"/>
              </a:rPr>
              <a:t>», мы исходили из трех аксиом:</a:t>
            </a:r>
            <a:endParaRPr lang="ru-RU" sz="2000" dirty="0"/>
          </a:p>
        </p:txBody>
      </p:sp>
      <p:sp>
        <p:nvSpPr>
          <p:cNvPr id="3" name="Объект 2">
            <a:extLst>
              <a:ext uri="{FF2B5EF4-FFF2-40B4-BE49-F238E27FC236}">
                <a16:creationId xmlns:a16="http://schemas.microsoft.com/office/drawing/2014/main" id="{18F0E941-1EAA-E5F5-A93C-2B78209FCCB5}"/>
              </a:ext>
            </a:extLst>
          </p:cNvPr>
          <p:cNvSpPr>
            <a:spLocks noGrp="1"/>
          </p:cNvSpPr>
          <p:nvPr>
            <p:ph idx="1"/>
          </p:nvPr>
        </p:nvSpPr>
        <p:spPr>
          <a:xfrm>
            <a:off x="838200" y="1253330"/>
            <a:ext cx="10515600" cy="5472589"/>
          </a:xfrm>
        </p:spPr>
        <p:txBody>
          <a:bodyPr>
            <a:normAutofit/>
          </a:bodyPr>
          <a:lstStyle/>
          <a:p>
            <a:pPr lvl="1" algn="just"/>
            <a:r>
              <a:rPr lang="ru-RU" sz="2000" kern="100" dirty="0">
                <a:latin typeface="Calibri" panose="020F0502020204030204" pitchFamily="34" charset="0"/>
                <a:ea typeface="Calibri" panose="020F0502020204030204" pitchFamily="34" charset="0"/>
                <a:cs typeface="Arial" panose="020B0604020202020204" pitchFamily="34" charset="0"/>
              </a:rPr>
              <a:t>Русские и украинцы географически всегда будут жить рядом;</a:t>
            </a:r>
          </a:p>
          <a:p>
            <a:pPr lvl="1" algn="just"/>
            <a:r>
              <a:rPr lang="ru-RU" sz="2000" kern="100" dirty="0">
                <a:latin typeface="Calibri" panose="020F0502020204030204" pitchFamily="34" charset="0"/>
                <a:ea typeface="Calibri" panose="020F0502020204030204" pitchFamily="34" charset="0"/>
                <a:cs typeface="Arial" panose="020B0604020202020204" pitchFamily="34" charset="0"/>
              </a:rPr>
              <a:t>И русским, и украинцам необходимо повышение индекса человеческого развития, как интегрального показателя качества социального и человеческого капиталов;</a:t>
            </a:r>
          </a:p>
          <a:p>
            <a:pPr lvl="1" algn="just"/>
            <a:r>
              <a:rPr lang="ru-RU" sz="2000" kern="100" dirty="0">
                <a:latin typeface="Calibri" panose="020F0502020204030204" pitchFamily="34" charset="0"/>
                <a:ea typeface="Calibri" panose="020F0502020204030204" pitchFamily="34" charset="0"/>
                <a:cs typeface="Arial" panose="020B0604020202020204" pitchFamily="34" charset="0"/>
              </a:rPr>
              <a:t>Любая война всегда заканчивается мирными переговорами и выстраиванием поствоенных отношений.</a:t>
            </a:r>
          </a:p>
          <a:p>
            <a:pPr marL="0" indent="457200" algn="just">
              <a:buNone/>
            </a:pPr>
            <a:r>
              <a:rPr lang="ru-RU" sz="2000" kern="100" dirty="0">
                <a:latin typeface="Calibri" panose="020F0502020204030204" pitchFamily="34" charset="0"/>
                <a:ea typeface="Calibri" panose="020F0502020204030204" pitchFamily="34" charset="0"/>
                <a:cs typeface="Arial" panose="020B0604020202020204" pitchFamily="34" charset="0"/>
              </a:rPr>
              <a:t>В</a:t>
            </a:r>
            <a:r>
              <a:rPr lang="ru-RU" sz="2000" kern="100" dirty="0">
                <a:effectLst/>
                <a:latin typeface="Calibri" panose="020F0502020204030204" pitchFamily="34" charset="0"/>
                <a:ea typeface="Calibri" panose="020F0502020204030204" pitchFamily="34" charset="0"/>
                <a:cs typeface="Arial" panose="020B0604020202020204" pitchFamily="34" charset="0"/>
              </a:rPr>
              <a:t>ыработка решений в столь сложной теме как мирное урегулирование, требует </a:t>
            </a:r>
            <a:r>
              <a:rPr lang="ru-RU" sz="2000" kern="100" dirty="0">
                <a:latin typeface="Calibri" panose="020F0502020204030204" pitchFamily="34" charset="0"/>
                <a:ea typeface="Calibri" panose="020F0502020204030204" pitchFamily="34" charset="0"/>
                <a:cs typeface="Arial" panose="020B0604020202020204" pitchFamily="34" charset="0"/>
              </a:rPr>
              <a:t>их принятия на политическом уровне </a:t>
            </a:r>
            <a:r>
              <a:rPr lang="ru-RU" sz="2000" kern="100" dirty="0">
                <a:effectLst/>
                <a:latin typeface="Calibri" panose="020F0502020204030204" pitchFamily="34" charset="0"/>
                <a:ea typeface="Calibri" panose="020F0502020204030204" pitchFamily="34" charset="0"/>
                <a:cs typeface="Arial" panose="020B0604020202020204" pitchFamily="34" charset="0"/>
              </a:rPr>
              <a:t>и последующей реализации политических решений. Именно поэтому </a:t>
            </a:r>
            <a:r>
              <a:rPr lang="ru-RU" sz="2000" b="1" kern="100" dirty="0">
                <a:effectLst/>
                <a:latin typeface="Calibri" panose="020F0502020204030204" pitchFamily="34" charset="0"/>
                <a:ea typeface="Calibri" panose="020F0502020204030204" pitchFamily="34" charset="0"/>
                <a:cs typeface="Arial" panose="020B0604020202020204" pitchFamily="34" charset="0"/>
              </a:rPr>
              <a:t>лоббизм, социальная мобилизация и аналитический центр</a:t>
            </a:r>
            <a:r>
              <a:rPr lang="ru-RU" sz="2000" kern="100" dirty="0">
                <a:effectLst/>
                <a:latin typeface="Calibri" panose="020F0502020204030204" pitchFamily="34" charset="0"/>
                <a:ea typeface="Calibri" panose="020F0502020204030204" pitchFamily="34" charset="0"/>
                <a:cs typeface="Arial" panose="020B0604020202020204" pitchFamily="34" charset="0"/>
              </a:rPr>
              <a:t> стали для нас тремя взаимосвязанными инструментами реализации проекта. </a:t>
            </a:r>
          </a:p>
          <a:p>
            <a:pPr marL="0" indent="457200" algn="just">
              <a:buNone/>
            </a:pPr>
            <a:r>
              <a:rPr lang="ru-RU" sz="2000" kern="100" dirty="0">
                <a:effectLst/>
                <a:latin typeface="Calibri" panose="020F0502020204030204" pitchFamily="34" charset="0"/>
                <a:ea typeface="Calibri" panose="020F0502020204030204" pitchFamily="34" charset="0"/>
                <a:cs typeface="Arial" panose="020B0604020202020204" pitchFamily="34" charset="0"/>
              </a:rPr>
              <a:t>Хайфский формат </a:t>
            </a:r>
            <a:r>
              <a:rPr lang="ru-RU" sz="2000" kern="100" dirty="0">
                <a:latin typeface="Calibri" panose="020F0502020204030204" pitchFamily="34" charset="0"/>
                <a:ea typeface="Calibri" panose="020F0502020204030204" pitchFamily="34" charset="0"/>
                <a:cs typeface="Arial" panose="020B0604020202020204" pitchFamily="34" charset="0"/>
              </a:rPr>
              <a:t>это</a:t>
            </a:r>
            <a:r>
              <a:rPr lang="ru-RU" sz="2000" kern="100" dirty="0">
                <a:effectLst/>
                <a:latin typeface="Calibri" panose="020F0502020204030204" pitchFamily="34" charset="0"/>
                <a:ea typeface="Calibri" panose="020F0502020204030204" pitchFamily="34" charset="0"/>
                <a:cs typeface="Arial" panose="020B0604020202020204" pitchFamily="34" charset="0"/>
              </a:rPr>
              <a:t>:</a:t>
            </a:r>
          </a:p>
          <a:p>
            <a:pPr marL="800100" lvl="1" indent="-342900" algn="just">
              <a:buFont typeface="Symbol" panose="05050102010706020507" pitchFamily="18" charset="2"/>
              <a:buChar char=""/>
            </a:pPr>
            <a:r>
              <a:rPr lang="ru-RU" sz="2000" kern="100" dirty="0">
                <a:effectLst/>
                <a:latin typeface="Calibri" panose="020F0502020204030204" pitchFamily="34" charset="0"/>
                <a:ea typeface="Calibri" panose="020F0502020204030204" pitchFamily="34" charset="0"/>
                <a:cs typeface="Arial" panose="020B0604020202020204" pitchFamily="34" charset="0"/>
              </a:rPr>
              <a:t>Зарегистрированное в Кнессете лобби по повышени</a:t>
            </a:r>
            <a:r>
              <a:rPr lang="ru-RU" sz="2000" kern="100" dirty="0">
                <a:latin typeface="Calibri" panose="020F0502020204030204" pitchFamily="34" charset="0"/>
                <a:ea typeface="Calibri" panose="020F0502020204030204" pitchFamily="34" charset="0"/>
                <a:cs typeface="Arial" panose="020B0604020202020204" pitchFamily="34" charset="0"/>
              </a:rPr>
              <a:t>ю индекса человеческого развития в Израиле</a:t>
            </a:r>
            <a:r>
              <a:rPr lang="ru-RU" sz="2000" kern="100" dirty="0">
                <a:effectLst/>
                <a:latin typeface="Calibri" panose="020F0502020204030204" pitchFamily="34" charset="0"/>
                <a:ea typeface="Calibri" panose="020F0502020204030204" pitchFamily="34" charset="0"/>
                <a:cs typeface="Arial" panose="020B0604020202020204" pitchFamily="34" charset="0"/>
              </a:rPr>
              <a:t>;</a:t>
            </a:r>
          </a:p>
          <a:p>
            <a:pPr marL="800100" lvl="1" indent="-342900">
              <a:buFont typeface="Symbol" panose="05050102010706020507" pitchFamily="18" charset="2"/>
              <a:buChar char=""/>
            </a:pPr>
            <a:r>
              <a:rPr lang="ru-RU" sz="2000" kern="100" dirty="0">
                <a:effectLst/>
                <a:latin typeface="Calibri" panose="020F0502020204030204" pitchFamily="34" charset="0"/>
                <a:ea typeface="Calibri" panose="020F0502020204030204" pitchFamily="34" charset="0"/>
                <a:cs typeface="Arial" panose="020B0604020202020204" pitchFamily="34" charset="0"/>
              </a:rPr>
              <a:t>Социологические исследования на базе Международного аналитического центра по вопросам человеческого развития;</a:t>
            </a:r>
          </a:p>
          <a:p>
            <a:pPr marL="800100" lvl="1" indent="-342900" algn="just">
              <a:buFont typeface="Symbol" panose="05050102010706020507" pitchFamily="18" charset="2"/>
              <a:buChar char=""/>
            </a:pPr>
            <a:r>
              <a:rPr lang="ru-RU" sz="2000" kern="100" dirty="0">
                <a:latin typeface="Calibri" panose="020F0502020204030204" pitchFamily="34" charset="0"/>
                <a:ea typeface="Calibri" panose="020F0502020204030204" pitchFamily="34" charset="0"/>
                <a:cs typeface="Arial" panose="020B0604020202020204" pitchFamily="34" charset="0"/>
              </a:rPr>
              <a:t>Информационная и методологическая поддержка постояннодействующего круглого стола «</a:t>
            </a:r>
            <a:r>
              <a:rPr lang="ru-RU" sz="2000" b="1" kern="100" dirty="0" err="1">
                <a:latin typeface="Calibri" panose="020F0502020204030204" pitchFamily="34" charset="0"/>
                <a:ea typeface="Calibri" panose="020F0502020204030204" pitchFamily="34" charset="0"/>
                <a:cs typeface="Arial" panose="020B0604020202020204" pitchFamily="34" charset="0"/>
              </a:rPr>
              <a:t>Хайфский</a:t>
            </a:r>
            <a:r>
              <a:rPr lang="ru-RU" sz="2000" b="1" kern="100" dirty="0">
                <a:latin typeface="Calibri" panose="020F0502020204030204" pitchFamily="34" charset="0"/>
                <a:ea typeface="Calibri" panose="020F0502020204030204" pitchFamily="34" charset="0"/>
                <a:cs typeface="Arial" panose="020B0604020202020204" pitchFamily="34" charset="0"/>
              </a:rPr>
              <a:t> формат</a:t>
            </a:r>
            <a:r>
              <a:rPr lang="ru-RU" sz="2000" kern="100" dirty="0">
                <a:latin typeface="Calibri" panose="020F0502020204030204" pitchFamily="34" charset="0"/>
                <a:ea typeface="Calibri" panose="020F0502020204030204" pitchFamily="34" charset="0"/>
                <a:cs typeface="Arial" panose="020B0604020202020204" pitchFamily="34" charset="0"/>
              </a:rPr>
              <a:t>» и его рабочей группы.</a:t>
            </a:r>
          </a:p>
          <a:p>
            <a:pPr marL="0" indent="0">
              <a:buNone/>
            </a:pPr>
            <a:endParaRPr lang="ru-RU" dirty="0"/>
          </a:p>
        </p:txBody>
      </p:sp>
      <p:sp>
        <p:nvSpPr>
          <p:cNvPr id="4" name="Номер слайда 3">
            <a:extLst>
              <a:ext uri="{FF2B5EF4-FFF2-40B4-BE49-F238E27FC236}">
                <a16:creationId xmlns:a16="http://schemas.microsoft.com/office/drawing/2014/main" id="{9E1C21CF-E65A-2C98-780F-B9FD53586EDE}"/>
              </a:ext>
            </a:extLst>
          </p:cNvPr>
          <p:cNvSpPr>
            <a:spLocks noGrp="1"/>
          </p:cNvSpPr>
          <p:nvPr>
            <p:ph type="sldNum" sz="quarter" idx="12"/>
          </p:nvPr>
        </p:nvSpPr>
        <p:spPr/>
        <p:txBody>
          <a:bodyPr/>
          <a:lstStyle/>
          <a:p>
            <a:fld id="{285DC19C-03DA-4066-9FF7-D0BF1BC6D6F6}" type="slidenum">
              <a:rPr lang="ru-RU" smtClean="0"/>
              <a:t>5</a:t>
            </a:fld>
            <a:endParaRPr lang="ru-RU"/>
          </a:p>
        </p:txBody>
      </p:sp>
      <p:sp>
        <p:nvSpPr>
          <p:cNvPr id="5" name="Нижний колонтитул 4">
            <a:extLst>
              <a:ext uri="{FF2B5EF4-FFF2-40B4-BE49-F238E27FC236}">
                <a16:creationId xmlns:a16="http://schemas.microsoft.com/office/drawing/2014/main" id="{C353166E-7BD6-014E-B9D0-0398A3F852A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362912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B0C30E-031F-8245-9C27-D86804381812}"/>
              </a:ext>
            </a:extLst>
          </p:cNvPr>
          <p:cNvSpPr>
            <a:spLocks noGrp="1"/>
          </p:cNvSpPr>
          <p:nvPr>
            <p:ph type="title"/>
          </p:nvPr>
        </p:nvSpPr>
        <p:spPr>
          <a:xfrm>
            <a:off x="838200" y="365125"/>
            <a:ext cx="10515600" cy="428370"/>
          </a:xfrm>
        </p:spPr>
        <p:txBody>
          <a:bodyPr>
            <a:normAutofit fontScale="90000"/>
          </a:bodyPr>
          <a:lstStyle/>
          <a:p>
            <a:pPr algn="ctr"/>
            <a:r>
              <a:rPr lang="ru-RU" dirty="0">
                <a:cs typeface="Calibri Light"/>
              </a:rPr>
              <a:t>АКТУАЛЬНОСТЬ ПРОБЛЕМЫ ИССЛЕДОВАНИЯ </a:t>
            </a:r>
          </a:p>
        </p:txBody>
      </p:sp>
      <p:sp>
        <p:nvSpPr>
          <p:cNvPr id="3" name="Объект 2">
            <a:extLst>
              <a:ext uri="{FF2B5EF4-FFF2-40B4-BE49-F238E27FC236}">
                <a16:creationId xmlns:a16="http://schemas.microsoft.com/office/drawing/2014/main" id="{03851B80-B0EF-093B-7112-2C82FBC17F53}"/>
              </a:ext>
            </a:extLst>
          </p:cNvPr>
          <p:cNvSpPr>
            <a:spLocks noGrp="1"/>
          </p:cNvSpPr>
          <p:nvPr>
            <p:ph idx="1"/>
          </p:nvPr>
        </p:nvSpPr>
        <p:spPr>
          <a:xfrm>
            <a:off x="838200" y="965303"/>
            <a:ext cx="10515600" cy="4531257"/>
          </a:xfrm>
        </p:spPr>
        <p:txBody>
          <a:bodyPr vert="horz" lIns="91440" tIns="45720" rIns="91440" bIns="45720" rtlCol="0" anchor="t">
            <a:normAutofit/>
          </a:bodyPr>
          <a:lstStyle/>
          <a:p>
            <a:r>
              <a:rPr lang="ru-RU" dirty="0">
                <a:cs typeface="Calibri"/>
              </a:rPr>
              <a:t>Массовые демонстрации и беспорядки, как фактор внутриполитической нестабильности в Израиле и внешнеполитический фон, обусловленный ухудшением отношений с мусульманскими странами, экспансивной политикой Ирана, поддержанной Китаем, актуализируют необходимость анализа рисков дестабилизации общественно-политических процессов в Израиле. </a:t>
            </a:r>
          </a:p>
          <a:p>
            <a:r>
              <a:rPr lang="ru-RU" dirty="0">
                <a:cs typeface="Calibri"/>
              </a:rPr>
              <a:t>Российско-украинский конфликт относится к числу этих рисков, что обусловлено как внешнеполитическим давлением на Израиль противоборствующих сторон, так и наличием групп израильтян, занимающих активную позицию в отношении этого конфликта</a:t>
            </a:r>
            <a:endParaRPr lang="ru-RU" dirty="0"/>
          </a:p>
          <a:p>
            <a:endParaRPr lang="ru-RU" dirty="0">
              <a:cs typeface="Calibri"/>
            </a:endParaRPr>
          </a:p>
        </p:txBody>
      </p:sp>
      <p:sp>
        <p:nvSpPr>
          <p:cNvPr id="4" name="Номер слайда 3">
            <a:extLst>
              <a:ext uri="{FF2B5EF4-FFF2-40B4-BE49-F238E27FC236}">
                <a16:creationId xmlns:a16="http://schemas.microsoft.com/office/drawing/2014/main" id="{F6A97912-678B-F54F-B72D-E50E65774ED6}"/>
              </a:ext>
            </a:extLst>
          </p:cNvPr>
          <p:cNvSpPr>
            <a:spLocks noGrp="1"/>
          </p:cNvSpPr>
          <p:nvPr>
            <p:ph type="sldNum" sz="quarter" idx="12"/>
          </p:nvPr>
        </p:nvSpPr>
        <p:spPr/>
        <p:txBody>
          <a:bodyPr/>
          <a:lstStyle/>
          <a:p>
            <a:fld id="{285DC19C-03DA-4066-9FF7-D0BF1BC6D6F6}" type="slidenum">
              <a:rPr lang="ru-RU" smtClean="0"/>
              <a:t>6</a:t>
            </a:fld>
            <a:endParaRPr lang="ru-RU"/>
          </a:p>
        </p:txBody>
      </p:sp>
      <p:sp>
        <p:nvSpPr>
          <p:cNvPr id="5" name="Нижний колонтитул 4">
            <a:extLst>
              <a:ext uri="{FF2B5EF4-FFF2-40B4-BE49-F238E27FC236}">
                <a16:creationId xmlns:a16="http://schemas.microsoft.com/office/drawing/2014/main" id="{90094F3F-2252-3242-6671-B6124C8AA893}"/>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1698844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4B36D6-6DAD-001E-9FA4-3FCD00A7B9BD}"/>
              </a:ext>
            </a:extLst>
          </p:cNvPr>
          <p:cNvSpPr>
            <a:spLocks noGrp="1"/>
          </p:cNvSpPr>
          <p:nvPr>
            <p:ph idx="1"/>
          </p:nvPr>
        </p:nvSpPr>
        <p:spPr>
          <a:xfrm>
            <a:off x="838200" y="934228"/>
            <a:ext cx="10515600" cy="5573414"/>
          </a:xfrm>
        </p:spPr>
        <p:txBody>
          <a:bodyPr vert="horz" lIns="91440" tIns="45720" rIns="91440" bIns="45720" rtlCol="0" anchor="t">
            <a:normAutofit lnSpcReduction="10000"/>
          </a:bodyPr>
          <a:lstStyle/>
          <a:p>
            <a:pPr marL="0" indent="0">
              <a:buNone/>
            </a:pPr>
            <a:r>
              <a:rPr lang="ru-RU" b="1" dirty="0">
                <a:cs typeface="Calibri"/>
              </a:rPr>
              <a:t>Предмет исследования</a:t>
            </a:r>
          </a:p>
          <a:p>
            <a:pPr marL="0" indent="0">
              <a:buNone/>
            </a:pPr>
            <a:r>
              <a:rPr lang="ru-RU" dirty="0">
                <a:cs typeface="Calibri"/>
              </a:rPr>
              <a:t>Общественное мнение израильтян относительно российско-украинского вооруженного конфликта и участия в нем государства Израиль</a:t>
            </a:r>
            <a:endParaRPr lang="ru-RU" dirty="0"/>
          </a:p>
          <a:p>
            <a:pPr marL="0" indent="0">
              <a:buNone/>
            </a:pPr>
            <a:r>
              <a:rPr lang="ru-RU" b="1" dirty="0">
                <a:cs typeface="Calibri"/>
              </a:rPr>
              <a:t>Задачи исследования:</a:t>
            </a:r>
          </a:p>
          <a:p>
            <a:pPr marL="0" indent="0" algn="just">
              <a:buNone/>
            </a:pPr>
            <a:r>
              <a:rPr lang="ru-RU" dirty="0">
                <a:cs typeface="Calibri"/>
              </a:rPr>
              <a:t>- определить актуальность проблемы российско-украинского конфликта среди различных групп израильтян;</a:t>
            </a:r>
            <a:endParaRPr lang="ru-RU" dirty="0"/>
          </a:p>
          <a:p>
            <a:pPr marL="0" indent="0" algn="just">
              <a:buNone/>
            </a:pPr>
            <a:r>
              <a:rPr lang="ru-RU" dirty="0">
                <a:cs typeface="Calibri"/>
              </a:rPr>
              <a:t>- выявить преобладающие ожидания среди израильтян относительно роли Израиля в российско-украинском военном конфликте;</a:t>
            </a:r>
            <a:endParaRPr lang="ru-RU" dirty="0"/>
          </a:p>
          <a:p>
            <a:pPr marL="0" indent="0" algn="just">
              <a:buNone/>
            </a:pPr>
            <a:r>
              <a:rPr lang="ru-RU" dirty="0">
                <a:cs typeface="Calibri"/>
              </a:rPr>
              <a:t>- проанализировать мнение израильтян относительно опасностей и преференций, связанных с усилением участия Израиля в российско-украинском конфликте на стороне одной из стран - участниц или же в роли посредника для его разрешения. </a:t>
            </a:r>
            <a:endParaRPr lang="ru-RU" dirty="0"/>
          </a:p>
          <a:p>
            <a:pPr marL="0" indent="0">
              <a:buNone/>
            </a:pPr>
            <a:endParaRPr lang="ru-RU" dirty="0">
              <a:cs typeface="Calibri"/>
            </a:endParaRPr>
          </a:p>
        </p:txBody>
      </p:sp>
      <p:sp>
        <p:nvSpPr>
          <p:cNvPr id="5" name="Заголовок 4">
            <a:extLst>
              <a:ext uri="{FF2B5EF4-FFF2-40B4-BE49-F238E27FC236}">
                <a16:creationId xmlns:a16="http://schemas.microsoft.com/office/drawing/2014/main" id="{3FB0132A-5D16-F0E2-57CE-16014D6999F2}"/>
              </a:ext>
            </a:extLst>
          </p:cNvPr>
          <p:cNvSpPr>
            <a:spLocks noGrp="1"/>
          </p:cNvSpPr>
          <p:nvPr>
            <p:ph type="title"/>
          </p:nvPr>
        </p:nvSpPr>
        <p:spPr>
          <a:xfrm>
            <a:off x="838200" y="163842"/>
            <a:ext cx="10515600" cy="779224"/>
          </a:xfrm>
        </p:spPr>
        <p:txBody>
          <a:bodyPr/>
          <a:lstStyle/>
          <a:p>
            <a:pPr algn="ctr"/>
            <a:r>
              <a:rPr lang="ru-RU" dirty="0">
                <a:cs typeface="Calibri Light"/>
              </a:rPr>
              <a:t>Предмет и задачи исследования </a:t>
            </a:r>
          </a:p>
        </p:txBody>
      </p:sp>
      <p:sp>
        <p:nvSpPr>
          <p:cNvPr id="2" name="Номер слайда 1">
            <a:extLst>
              <a:ext uri="{FF2B5EF4-FFF2-40B4-BE49-F238E27FC236}">
                <a16:creationId xmlns:a16="http://schemas.microsoft.com/office/drawing/2014/main" id="{ED72870F-4538-26DD-4D70-C66ABE8FEF0E}"/>
              </a:ext>
            </a:extLst>
          </p:cNvPr>
          <p:cNvSpPr>
            <a:spLocks noGrp="1"/>
          </p:cNvSpPr>
          <p:nvPr>
            <p:ph type="sldNum" sz="quarter" idx="12"/>
          </p:nvPr>
        </p:nvSpPr>
        <p:spPr/>
        <p:txBody>
          <a:bodyPr/>
          <a:lstStyle/>
          <a:p>
            <a:fld id="{285DC19C-03DA-4066-9FF7-D0BF1BC6D6F6}" type="slidenum">
              <a:rPr lang="ru-RU" smtClean="0"/>
              <a:t>7</a:t>
            </a:fld>
            <a:endParaRPr lang="ru-RU"/>
          </a:p>
        </p:txBody>
      </p:sp>
      <p:sp>
        <p:nvSpPr>
          <p:cNvPr id="4" name="Нижний колонтитул 3">
            <a:extLst>
              <a:ext uri="{FF2B5EF4-FFF2-40B4-BE49-F238E27FC236}">
                <a16:creationId xmlns:a16="http://schemas.microsoft.com/office/drawing/2014/main" id="{B4AB8C9F-3CCA-B7D3-83D2-19289E412A1B}"/>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410853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BDF30E-8EFA-7586-F1C7-E3527DCFEF4C}"/>
              </a:ext>
            </a:extLst>
          </p:cNvPr>
          <p:cNvSpPr>
            <a:spLocks noGrp="1"/>
          </p:cNvSpPr>
          <p:nvPr>
            <p:ph type="title"/>
          </p:nvPr>
        </p:nvSpPr>
        <p:spPr>
          <a:xfrm>
            <a:off x="838200" y="365125"/>
            <a:ext cx="10515600" cy="424584"/>
          </a:xfrm>
        </p:spPr>
        <p:txBody>
          <a:bodyPr>
            <a:normAutofit fontScale="90000"/>
          </a:bodyPr>
          <a:lstStyle/>
          <a:p>
            <a:pPr algn="ctr"/>
            <a:r>
              <a:rPr lang="ru-RU" sz="2800" dirty="0">
                <a:cs typeface="Calibri Light"/>
              </a:rPr>
              <a:t> </a:t>
            </a:r>
            <a:br>
              <a:rPr lang="ru-RU" sz="2800" b="1" dirty="0">
                <a:cs typeface="Calibri Light"/>
              </a:rPr>
            </a:br>
            <a:r>
              <a:rPr lang="ru-RU" sz="2800" b="1" dirty="0">
                <a:latin typeface="+mn-lt"/>
                <a:cs typeface="Calibri Light"/>
              </a:rPr>
              <a:t>Методы исследования</a:t>
            </a:r>
            <a:br>
              <a:rPr lang="ru-RU" sz="2800" dirty="0">
                <a:cs typeface="Calibri Light"/>
              </a:rPr>
            </a:br>
            <a:endParaRPr lang="ru-RU" sz="2800" b="1" dirty="0">
              <a:cs typeface="Calibri Light"/>
            </a:endParaRPr>
          </a:p>
        </p:txBody>
      </p:sp>
      <p:sp>
        <p:nvSpPr>
          <p:cNvPr id="3" name="Объект 2">
            <a:extLst>
              <a:ext uri="{FF2B5EF4-FFF2-40B4-BE49-F238E27FC236}">
                <a16:creationId xmlns:a16="http://schemas.microsoft.com/office/drawing/2014/main" id="{B94E5DFA-BBEB-A92D-09AC-0E2AC5104E36}"/>
              </a:ext>
            </a:extLst>
          </p:cNvPr>
          <p:cNvSpPr>
            <a:spLocks noGrp="1"/>
          </p:cNvSpPr>
          <p:nvPr>
            <p:ph idx="1"/>
          </p:nvPr>
        </p:nvSpPr>
        <p:spPr>
          <a:xfrm>
            <a:off x="838200" y="983674"/>
            <a:ext cx="10515600" cy="5495214"/>
          </a:xfrm>
        </p:spPr>
        <p:txBody>
          <a:bodyPr vert="horz" lIns="91440" tIns="45720" rIns="91440" bIns="45720" rtlCol="0" anchor="t">
            <a:normAutofit fontScale="92500" lnSpcReduction="10000"/>
          </a:bodyPr>
          <a:lstStyle/>
          <a:p>
            <a:pPr marL="0" indent="0" algn="ctr">
              <a:buNone/>
            </a:pPr>
            <a:r>
              <a:rPr lang="ru-RU" sz="2500" b="1" dirty="0">
                <a:solidFill>
                  <a:prstClr val="black"/>
                </a:solidFill>
                <a:ea typeface="+mj-ea"/>
                <a:cs typeface="Calibri Light"/>
              </a:rPr>
              <a:t>Для решения исследовательских задач осуществлены  два опроса: </a:t>
            </a:r>
          </a:p>
          <a:p>
            <a:pPr marL="0" indent="0" algn="ctr">
              <a:buNone/>
            </a:pPr>
            <a:r>
              <a:rPr lang="ru-RU" sz="2500" b="1" dirty="0">
                <a:solidFill>
                  <a:prstClr val="black"/>
                </a:solidFill>
                <a:ea typeface="+mj-ea"/>
                <a:cs typeface="Calibri Light"/>
              </a:rPr>
              <a:t>экспертное интервьюирование и массовый анкетный опрос</a:t>
            </a:r>
            <a:endParaRPr lang="ru-RU" dirty="0">
              <a:cs typeface="Calibri"/>
            </a:endParaRPr>
          </a:p>
          <a:p>
            <a:pPr algn="just"/>
            <a:r>
              <a:rPr lang="ru-RU" dirty="0">
                <a:cs typeface="Calibri"/>
              </a:rPr>
              <a:t>Экспертное интервьюирование проводилось в марте 2023 года. В качестве экспертов выступили: специалисты в области внешней и внутренней политики и лидеры общественного мнения: раввин-юрист, журналисты, специализирующиеся в данной теме, профессиональный политик, социолог, активист, занимающийся помощью беженцам из России и Украины, а также вопросами оказания им  гуманитарной помощи. </a:t>
            </a:r>
          </a:p>
          <a:p>
            <a:pPr algn="just"/>
            <a:r>
              <a:rPr lang="ru-RU" dirty="0">
                <a:cs typeface="Calibri"/>
              </a:rPr>
              <a:t>Массовый анкетный опрос осуществлен в апреле 2023 года на основе квотной выборки, репрезентативной по полу, возрасту и месту проживания в количестве 1000 человек от 18 лет и старше. Допустимая погрешность до ± 1,3% в марже. 95% достоверность для всей выборки. 17%</a:t>
            </a:r>
            <a:r>
              <a:rPr lang="en-US" dirty="0">
                <a:solidFill>
                  <a:srgbClr val="FF0000"/>
                </a:solidFill>
                <a:cs typeface="Calibri"/>
              </a:rPr>
              <a:t> </a:t>
            </a:r>
            <a:r>
              <a:rPr lang="ru-RU" dirty="0">
                <a:solidFill>
                  <a:srgbClr val="FF0000"/>
                </a:solidFill>
                <a:cs typeface="Calibri"/>
              </a:rPr>
              <a:t>- </a:t>
            </a:r>
            <a:r>
              <a:rPr lang="ru-RU" dirty="0">
                <a:cs typeface="Calibri"/>
              </a:rPr>
              <a:t>израильтяне – эмигранты с территории бывшего СССР, 83% –  родившиеся в Израиле или эмигрировавшие сюда не с территории бывшего СССР. </a:t>
            </a:r>
            <a:endParaRPr lang="ru-RU" dirty="0"/>
          </a:p>
          <a:p>
            <a:endParaRPr lang="ru-RU" dirty="0">
              <a:cs typeface="Calibri"/>
            </a:endParaRPr>
          </a:p>
        </p:txBody>
      </p:sp>
      <p:sp>
        <p:nvSpPr>
          <p:cNvPr id="4" name="Номер слайда 3">
            <a:extLst>
              <a:ext uri="{FF2B5EF4-FFF2-40B4-BE49-F238E27FC236}">
                <a16:creationId xmlns:a16="http://schemas.microsoft.com/office/drawing/2014/main" id="{A68B157C-D9C6-0CD8-4560-E58DAF985834}"/>
              </a:ext>
            </a:extLst>
          </p:cNvPr>
          <p:cNvSpPr>
            <a:spLocks noGrp="1"/>
          </p:cNvSpPr>
          <p:nvPr>
            <p:ph type="sldNum" sz="quarter" idx="12"/>
          </p:nvPr>
        </p:nvSpPr>
        <p:spPr/>
        <p:txBody>
          <a:bodyPr/>
          <a:lstStyle/>
          <a:p>
            <a:fld id="{285DC19C-03DA-4066-9FF7-D0BF1BC6D6F6}" type="slidenum">
              <a:rPr lang="ru-RU" smtClean="0"/>
              <a:t>8</a:t>
            </a:fld>
            <a:endParaRPr lang="ru-RU"/>
          </a:p>
        </p:txBody>
      </p:sp>
      <p:sp>
        <p:nvSpPr>
          <p:cNvPr id="5" name="Нижний колонтитул 4">
            <a:extLst>
              <a:ext uri="{FF2B5EF4-FFF2-40B4-BE49-F238E27FC236}">
                <a16:creationId xmlns:a16="http://schemas.microsoft.com/office/drawing/2014/main" id="{525DE5D2-F8DF-46E4-B16E-F77EF70A3FF9}"/>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258534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4053EB-F60C-AD7F-7ED2-421E85868163}"/>
              </a:ext>
            </a:extLst>
          </p:cNvPr>
          <p:cNvSpPr>
            <a:spLocks noGrp="1"/>
          </p:cNvSpPr>
          <p:nvPr>
            <p:ph type="title"/>
          </p:nvPr>
        </p:nvSpPr>
        <p:spPr>
          <a:xfrm>
            <a:off x="1605888" y="1246456"/>
            <a:ext cx="5811230" cy="843915"/>
          </a:xfrm>
        </p:spPr>
        <p:txBody>
          <a:bodyPr>
            <a:normAutofit/>
          </a:bodyPr>
          <a:lstStyle/>
          <a:p>
            <a:r>
              <a:rPr lang="ru-RU" sz="1800" dirty="0">
                <a:solidFill>
                  <a:srgbClr val="000000"/>
                </a:solidFill>
                <a:latin typeface="Calibri" panose="020F0502020204030204" pitchFamily="34" charset="0"/>
                <a:ea typeface="Times New Roman" panose="02020603050405020304" pitchFamily="18" charset="0"/>
              </a:rPr>
              <a:t>Табл. 1 - Вы  - </a:t>
            </a:r>
            <a:r>
              <a:rPr lang="ru-RU" sz="1800" dirty="0">
                <a:solidFill>
                  <a:srgbClr val="000000"/>
                </a:solidFill>
                <a:effectLst/>
                <a:latin typeface="Calibri" panose="020F0502020204030204" pitchFamily="34" charset="0"/>
                <a:ea typeface="Times New Roman" panose="02020603050405020304" pitchFamily="18" charset="0"/>
              </a:rPr>
              <a:t>иммигрант</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из стран бывшего СССР, из </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другого</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места</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или</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уроженец</a:t>
            </a:r>
            <a:r>
              <a:rPr lang="ru-RU" sz="1800" dirty="0">
                <a:solidFill>
                  <a:srgbClr val="000000"/>
                </a:solidFill>
                <a:effectLst/>
                <a:latin typeface="David" panose="020E0502060401010101" pitchFamily="34" charset="-79"/>
                <a:ea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rPr>
              <a:t>страны</a:t>
            </a:r>
            <a:r>
              <a:rPr lang="he-IL" sz="1800" b="1" dirty="0">
                <a:solidFill>
                  <a:srgbClr val="000000"/>
                </a:solidFill>
                <a:effectLst/>
                <a:ea typeface="Times New Roman" panose="02020603050405020304" pitchFamily="18" charset="0"/>
                <a:cs typeface="David" panose="020E0502060401010101" pitchFamily="34" charset="-79"/>
              </a:rPr>
              <a:t>?</a:t>
            </a:r>
            <a:endParaRPr lang="ru-RU" dirty="0"/>
          </a:p>
        </p:txBody>
      </p:sp>
      <p:sp>
        <p:nvSpPr>
          <p:cNvPr id="9" name="Заголовок 1">
            <a:extLst>
              <a:ext uri="{FF2B5EF4-FFF2-40B4-BE49-F238E27FC236}">
                <a16:creationId xmlns:a16="http://schemas.microsoft.com/office/drawing/2014/main" id="{E9F6125A-FFC0-3F5A-ADF5-D2A40CDA2117}"/>
              </a:ext>
            </a:extLst>
          </p:cNvPr>
          <p:cNvSpPr txBox="1">
            <a:spLocks/>
          </p:cNvSpPr>
          <p:nvPr/>
        </p:nvSpPr>
        <p:spPr>
          <a:xfrm>
            <a:off x="1050461" y="3578549"/>
            <a:ext cx="2900451" cy="4984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800" dirty="0">
                <a:latin typeface="+mn-lt"/>
              </a:rPr>
              <a:t>Табл. 2. - Ваш пол</a:t>
            </a:r>
          </a:p>
        </p:txBody>
      </p:sp>
      <p:graphicFrame>
        <p:nvGraphicFramePr>
          <p:cNvPr id="3" name="Таблица 2">
            <a:extLst>
              <a:ext uri="{FF2B5EF4-FFF2-40B4-BE49-F238E27FC236}">
                <a16:creationId xmlns:a16="http://schemas.microsoft.com/office/drawing/2014/main" id="{690E8523-1892-4C40-BBDF-67206955D51B}"/>
              </a:ext>
            </a:extLst>
          </p:cNvPr>
          <p:cNvGraphicFramePr>
            <a:graphicFrameLocks noGrp="1"/>
          </p:cNvGraphicFramePr>
          <p:nvPr>
            <p:extLst>
              <p:ext uri="{D42A27DB-BD31-4B8C-83A1-F6EECF244321}">
                <p14:modId xmlns:p14="http://schemas.microsoft.com/office/powerpoint/2010/main" val="2517488973"/>
              </p:ext>
            </p:extLst>
          </p:nvPr>
        </p:nvGraphicFramePr>
        <p:xfrm>
          <a:off x="1605887" y="2418229"/>
          <a:ext cx="5811230" cy="1066800"/>
        </p:xfrm>
        <a:graphic>
          <a:graphicData uri="http://schemas.openxmlformats.org/drawingml/2006/table">
            <a:tbl>
              <a:tblPr firstRow="1" firstCol="1" bandRow="1">
                <a:tableStyleId>{5C22544A-7EE6-4342-B048-85BDC9FD1C3A}</a:tableStyleId>
              </a:tblPr>
              <a:tblGrid>
                <a:gridCol w="324195">
                  <a:extLst>
                    <a:ext uri="{9D8B030D-6E8A-4147-A177-3AD203B41FA5}">
                      <a16:colId xmlns:a16="http://schemas.microsoft.com/office/drawing/2014/main" val="3698441651"/>
                    </a:ext>
                  </a:extLst>
                </a:gridCol>
                <a:gridCol w="3539490">
                  <a:extLst>
                    <a:ext uri="{9D8B030D-6E8A-4147-A177-3AD203B41FA5}">
                      <a16:colId xmlns:a16="http://schemas.microsoft.com/office/drawing/2014/main" val="997381787"/>
                    </a:ext>
                  </a:extLst>
                </a:gridCol>
                <a:gridCol w="1947545">
                  <a:extLst>
                    <a:ext uri="{9D8B030D-6E8A-4147-A177-3AD203B41FA5}">
                      <a16:colId xmlns:a16="http://schemas.microsoft.com/office/drawing/2014/main" val="4113395131"/>
                    </a:ext>
                  </a:extLst>
                </a:gridCol>
              </a:tblGrid>
              <a:tr h="0">
                <a:tc>
                  <a:txBody>
                    <a:bodyPr/>
                    <a:lstStyle/>
                    <a:p>
                      <a:pPr algn="ctr"/>
                      <a:r>
                        <a:rPr lang="ru-RU" sz="1400" kern="100">
                          <a:effectLst/>
                        </a:rPr>
                        <a:t>№</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kern="100">
                          <a:effectLst/>
                        </a:rPr>
                        <a:t>Место рождения</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kern="100">
                          <a:effectLst/>
                        </a:rPr>
                        <a:t>%</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573929"/>
                  </a:ext>
                </a:extLst>
              </a:tr>
              <a:tr h="0">
                <a:tc>
                  <a:txBody>
                    <a:bodyPr/>
                    <a:lstStyle/>
                    <a:p>
                      <a:pPr marL="0" lvl="0" indent="0" rtl="0">
                        <a:buFont typeface="+mj-lt"/>
                        <a:buNone/>
                      </a:pPr>
                      <a:r>
                        <a:rPr lang="ru-RU" sz="1400" kern="1200" dirty="0">
                          <a:effectLst/>
                        </a:rPr>
                        <a:t> 1</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Репатрианты с территории бывшего СССР</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400" kern="1200">
                          <a:effectLst/>
                        </a:rPr>
                        <a:t>17</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8085393"/>
                  </a:ext>
                </a:extLst>
              </a:tr>
              <a:tr h="0">
                <a:tc>
                  <a:txBody>
                    <a:bodyPr/>
                    <a:lstStyle/>
                    <a:p>
                      <a:pPr marL="0" lvl="0" indent="0" rtl="0">
                        <a:buFont typeface="+mj-lt"/>
                        <a:buNone/>
                      </a:pPr>
                      <a:r>
                        <a:rPr lang="ru-RU" sz="1400" kern="1200" dirty="0">
                          <a:effectLst/>
                        </a:rPr>
                        <a:t> 2</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Репатриант не с территории бывшего СССР</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7</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93247755"/>
                  </a:ext>
                </a:extLst>
              </a:tr>
              <a:tr h="0">
                <a:tc>
                  <a:txBody>
                    <a:bodyPr/>
                    <a:lstStyle/>
                    <a:p>
                      <a:pPr marL="0" lvl="0" indent="0" rtl="0">
                        <a:buFont typeface="+mj-lt"/>
                        <a:buNone/>
                      </a:pPr>
                      <a:r>
                        <a:rPr lang="ru-RU" sz="1400" kern="1200" dirty="0">
                          <a:effectLst/>
                        </a:rPr>
                        <a:t> 3</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400" kern="1200">
                          <a:effectLst/>
                        </a:rPr>
                        <a:t>Родился в Израиле</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a:effectLst/>
                        </a:rPr>
                        <a:t>76</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84290082"/>
                  </a:ext>
                </a:extLst>
              </a:tr>
              <a:tr h="0">
                <a:tc>
                  <a:txBody>
                    <a:bodyPr/>
                    <a:lstStyle/>
                    <a:p>
                      <a:r>
                        <a:rPr lang="en-US" sz="1400" kern="1200">
                          <a:effectLst/>
                        </a:rPr>
                        <a:t> </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a:r>
                        <a:rPr lang="ru-RU" sz="1400" kern="1200">
                          <a:effectLst/>
                        </a:rPr>
                        <a:t>Всего</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r>
                        <a:rPr lang="ar-SA" sz="1400" kern="1200" dirty="0">
                          <a:effectLst/>
                        </a:rPr>
                        <a:t>100</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2477685"/>
                  </a:ext>
                </a:extLst>
              </a:tr>
            </a:tbl>
          </a:graphicData>
        </a:graphic>
      </p:graphicFrame>
      <p:graphicFrame>
        <p:nvGraphicFramePr>
          <p:cNvPr id="7" name="Таблица 6">
            <a:extLst>
              <a:ext uri="{FF2B5EF4-FFF2-40B4-BE49-F238E27FC236}">
                <a16:creationId xmlns:a16="http://schemas.microsoft.com/office/drawing/2014/main" id="{004FDD35-BCCA-EC31-42CB-08F7A49CBD27}"/>
              </a:ext>
            </a:extLst>
          </p:cNvPr>
          <p:cNvGraphicFramePr>
            <a:graphicFrameLocks noGrp="1"/>
          </p:cNvGraphicFramePr>
          <p:nvPr>
            <p:extLst>
              <p:ext uri="{D42A27DB-BD31-4B8C-83A1-F6EECF244321}">
                <p14:modId xmlns:p14="http://schemas.microsoft.com/office/powerpoint/2010/main" val="3834206536"/>
              </p:ext>
            </p:extLst>
          </p:nvPr>
        </p:nvGraphicFramePr>
        <p:xfrm>
          <a:off x="1544464" y="4140744"/>
          <a:ext cx="5934075" cy="745962"/>
        </p:xfrm>
        <a:graphic>
          <a:graphicData uri="http://schemas.openxmlformats.org/drawingml/2006/table">
            <a:tbl>
              <a:tblPr firstRow="1" firstCol="1" bandRow="1">
                <a:tableStyleId>{5C22544A-7EE6-4342-B048-85BDC9FD1C3A}</a:tableStyleId>
              </a:tblPr>
              <a:tblGrid>
                <a:gridCol w="267335">
                  <a:extLst>
                    <a:ext uri="{9D8B030D-6E8A-4147-A177-3AD203B41FA5}">
                      <a16:colId xmlns:a16="http://schemas.microsoft.com/office/drawing/2014/main" val="176181499"/>
                    </a:ext>
                  </a:extLst>
                </a:gridCol>
                <a:gridCol w="3688715">
                  <a:extLst>
                    <a:ext uri="{9D8B030D-6E8A-4147-A177-3AD203B41FA5}">
                      <a16:colId xmlns:a16="http://schemas.microsoft.com/office/drawing/2014/main" val="254334154"/>
                    </a:ext>
                  </a:extLst>
                </a:gridCol>
                <a:gridCol w="1978025">
                  <a:extLst>
                    <a:ext uri="{9D8B030D-6E8A-4147-A177-3AD203B41FA5}">
                      <a16:colId xmlns:a16="http://schemas.microsoft.com/office/drawing/2014/main" val="2189831198"/>
                    </a:ext>
                  </a:extLst>
                </a:gridCol>
              </a:tblGrid>
              <a:tr h="248654">
                <a:tc>
                  <a:txBody>
                    <a:bodyPr/>
                    <a:lstStyle/>
                    <a:p>
                      <a:pPr algn="ctr"/>
                      <a:r>
                        <a:rPr lang="ru-RU" sz="1100" kern="100">
                          <a:effectLst/>
                        </a:rPr>
                        <a:t>№</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100" kern="100">
                          <a:effectLst/>
                        </a:rPr>
                        <a:t>Пол</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ru-RU" sz="1100" kern="100">
                          <a:effectLst/>
                        </a:rPr>
                        <a:t>%</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76811821"/>
                  </a:ext>
                </a:extLst>
              </a:tr>
              <a:tr h="248654">
                <a:tc>
                  <a:txBody>
                    <a:bodyPr/>
                    <a:lstStyle/>
                    <a:p>
                      <a:pPr algn="ctr"/>
                      <a:r>
                        <a:rPr lang="ru-RU" sz="1100" kern="100" dirty="0">
                          <a:effectLst/>
                        </a:rPr>
                        <a:t> 1</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100" kern="100" dirty="0">
                          <a:effectLst/>
                        </a:rPr>
                        <a:t>Муж.</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100" kern="100">
                          <a:effectLst/>
                        </a:rPr>
                        <a:t>44</a:t>
                      </a:r>
                      <a:endParaRPr lang="ru-RU" sz="11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07695475"/>
                  </a:ext>
                </a:extLst>
              </a:tr>
              <a:tr h="248654">
                <a:tc>
                  <a:txBody>
                    <a:bodyPr/>
                    <a:lstStyle/>
                    <a:p>
                      <a:pPr algn="ctr"/>
                      <a:r>
                        <a:rPr lang="ru-RU" sz="1100" kern="100" dirty="0">
                          <a:effectLst/>
                        </a:rPr>
                        <a:t> 2</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r>
                        <a:rPr lang="ru-RU" sz="1100" kern="100" dirty="0">
                          <a:effectLst/>
                        </a:rPr>
                        <a:t>Жен.</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ru-RU" sz="1100" kern="100" dirty="0">
                          <a:effectLst/>
                        </a:rPr>
                        <a:t>56</a:t>
                      </a:r>
                      <a:endParaRPr lang="ru-RU" sz="11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913735"/>
                  </a:ext>
                </a:extLst>
              </a:tr>
            </a:tbl>
          </a:graphicData>
        </a:graphic>
      </p:graphicFrame>
      <p:sp>
        <p:nvSpPr>
          <p:cNvPr id="4" name="Номер слайда 3">
            <a:extLst>
              <a:ext uri="{FF2B5EF4-FFF2-40B4-BE49-F238E27FC236}">
                <a16:creationId xmlns:a16="http://schemas.microsoft.com/office/drawing/2014/main" id="{36CB9CAE-0D62-EAF2-96EB-836382896F0D}"/>
              </a:ext>
            </a:extLst>
          </p:cNvPr>
          <p:cNvSpPr>
            <a:spLocks noGrp="1"/>
          </p:cNvSpPr>
          <p:nvPr>
            <p:ph type="sldNum" sz="quarter" idx="12"/>
          </p:nvPr>
        </p:nvSpPr>
        <p:spPr/>
        <p:txBody>
          <a:bodyPr/>
          <a:lstStyle/>
          <a:p>
            <a:fld id="{285DC19C-03DA-4066-9FF7-D0BF1BC6D6F6}" type="slidenum">
              <a:rPr lang="ru-RU" smtClean="0"/>
              <a:t>9</a:t>
            </a:fld>
            <a:endParaRPr lang="ru-RU"/>
          </a:p>
        </p:txBody>
      </p:sp>
      <p:sp>
        <p:nvSpPr>
          <p:cNvPr id="5" name="Нижний колонтитул 4">
            <a:extLst>
              <a:ext uri="{FF2B5EF4-FFF2-40B4-BE49-F238E27FC236}">
                <a16:creationId xmlns:a16="http://schemas.microsoft.com/office/drawing/2014/main" id="{87BD7846-C937-CA97-C36A-93498E8BEC5F}"/>
              </a:ext>
            </a:extLst>
          </p:cNvPr>
          <p:cNvSpPr>
            <a:spLocks noGrp="1"/>
          </p:cNvSpPr>
          <p:nvPr>
            <p:ph type="ftr" sz="quarter" idx="11"/>
          </p:nvPr>
        </p:nvSpPr>
        <p:spPr/>
        <p:txBody>
          <a:bodyPr/>
          <a:lstStyle/>
          <a:p>
            <a:r>
              <a:rPr lang="he-IL"/>
              <a:t>דור מוריה</a:t>
            </a:r>
            <a:endParaRPr lang="ru-RU"/>
          </a:p>
        </p:txBody>
      </p:sp>
    </p:spTree>
    <p:extLst>
      <p:ext uri="{BB962C8B-B14F-4D97-AF65-F5344CB8AC3E}">
        <p14:creationId xmlns:p14="http://schemas.microsoft.com/office/powerpoint/2010/main" val="35206962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4840</TotalTime>
  <Words>4032</Words>
  <Application>Microsoft Office PowerPoint</Application>
  <PresentationFormat>Широкоэкранный</PresentationFormat>
  <Paragraphs>623</Paragraphs>
  <Slides>31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31</vt:i4>
      </vt:variant>
    </vt:vector>
  </HeadingPairs>
  <TitlesOfParts>
    <vt:vector size="38" baseType="lpstr">
      <vt:lpstr>Arial</vt:lpstr>
      <vt:lpstr>Calibri</vt:lpstr>
      <vt:lpstr>Calibri Light</vt:lpstr>
      <vt:lpstr>David</vt:lpstr>
      <vt:lpstr>Symbol</vt:lpstr>
      <vt:lpstr>Times New Roman</vt:lpstr>
      <vt:lpstr>Тема Office</vt:lpstr>
      <vt:lpstr>Отношение израильтян  к российско-украинскому вооруженному конфликту  и участию в нем государства Израиль</vt:lpstr>
      <vt:lpstr>Презентация PowerPoint</vt:lpstr>
      <vt:lpstr>Программа круглого стола</vt:lpstr>
      <vt:lpstr>«Хайфский формат» это проект неприбыльной организации «Дор Мориа» (www.dor-moriah.org.il). Организация зарегистрирована в марте 2017 года.</vt:lpstr>
      <vt:lpstr>В 2018 году, разрабатывая принципы проекта «Хайфский формат», мы исходили из трех аксиом:</vt:lpstr>
      <vt:lpstr>АКТУАЛЬНОСТЬ ПРОБЛЕМЫ ИССЛЕДОВАНИЯ </vt:lpstr>
      <vt:lpstr>Предмет и задачи исследования </vt:lpstr>
      <vt:lpstr>  Методы исследования </vt:lpstr>
      <vt:lpstr>Табл. 1 - Вы  - иммигрант из стран бывшего СССР, из  другого места или уроженец страны?</vt:lpstr>
      <vt:lpstr>Данные массового анкетного опроса и экспертных  интервью позволяют обосновать следующие положения:</vt:lpstr>
      <vt:lpstr>Низкая популярность темы среди израильтян </vt:lpstr>
      <vt:lpstr>Таблица 3.  - В феврале месяце исполнился год со дня начала войны между Россией и Украиной. Слышали ли вы о войне? Если да, то в какой мере вы следите или не следите за ходом боевых действий?</vt:lpstr>
      <vt:lpstr> Интерес, связанный с ситуацией вокруг российско-украинского военного конфликта, падает от более старших возрастных групп к младшим и возрастает в обратном порядке.   Более наглядно эту закономерность демонстрирует Диаграмма 1, построенная на основе данных, полученных путем суммирования ответов «Не слежу» и «Почти не слежу»  («желтый» тренд)  и «Слежу постоянно» и «Часто» («синий» тренд) на вопрос о том, в какой мере респонденты интересуются темой войны между Россией и Украиной.  </vt:lpstr>
      <vt:lpstr>Эксперты раскрывают  причины низкой популярности этой темы в Израиле:</vt:lpstr>
      <vt:lpstr>Культурная и историческая дистанция израильтян от ситуации</vt:lpstr>
      <vt:lpstr> Наиболее заметна разница в интересе к теме конфликта среди русскоязычных эмигрантов и сабров по параметрам «слежу иногда» и «постоянно слежу». Израильтяне, рожденные в Израиле, существенно чаще дают ответ, что редко следят за ситуацией (52% из их числа против 41% среди русскоязычных эмигрантов).   В свою очередь, русскоязычные эмигранты практически в 3 раза больше «постоянно следят» за военным конфликтом, чем коренные израильтяне.   (табл.4)   Таблица 4.  - В феврале месяце исполнился год со дня войны между Россией и Украиной. Слышали ли вы о войне? Если да, то в какой мере вы следите или не следите за ходом боевых действий?</vt:lpstr>
      <vt:lpstr>Историческая память и религиозная традиция: специфика ультро-ортодоксального и леволиберального сектора</vt:lpstr>
      <vt:lpstr>Минимизация участия</vt:lpstr>
      <vt:lpstr> Таблица 5.- По вашему мнению, конфликт между Россией и Украиной влияет или не влияет на Государство Израиль в каждой из следующих областей?  </vt:lpstr>
      <vt:lpstr>Таблица 6. - На ваш взгляд, какова сегодня официальная позиция Государства Израиль в отношении конфликта между Россией и Украиной?</vt:lpstr>
      <vt:lpstr> Однозначно   В сумме 63% скорее и полностью согласны с официальной позицией Израиля (Табл. 7)  Таблица 7. - В какой степени вы согласны или не согласны с этой позицией Израиля?  </vt:lpstr>
      <vt:lpstr>По мнению 80%  израильтян, участие Израиля в конфликте между Россией и Украиной,  проявляется в приеме эмигрантов,  а 79% -  в оказании гуманитарной помощи.   36% убеждены, что Израиль оказывает дипломатическую помощь.  Четверть израильтян считает, что Израиль предоставляет военную помощь.  Хотя доля опрошенных, высказавшихся, что Израиль не оказывает военную помощь, почти в два раза больше (46%)   (Таблица 8)</vt:lpstr>
      <vt:lpstr>Презентация PowerPoint</vt:lpstr>
      <vt:lpstr>Презентация PowerPoint</vt:lpstr>
      <vt:lpstr>Презентация PowerPoint</vt:lpstr>
      <vt:lpstr>Таблица 10. -  Из перечисленных ниже возможных рисков, какой, на Ваш взгляд, является основным риском вовлечения Государства Израиль в конфликт между Россией и Украиной</vt:lpstr>
      <vt:lpstr>Таблица 11. - В чем главный риск вмешательства Израиля в конфликт на Украине? / распределение по уровню образования</vt:lpstr>
      <vt:lpstr>Ориентация израильтян на избегание участия страны в конфликте на стороне одной из участниц военного конфликта, но на предоставление помощи пострадавшим, достаточно устойчива </vt:lpstr>
      <vt:lpstr>Сложности в соблюдении нейтралитета</vt:lpstr>
      <vt:lpstr> Интересно, что уровень образования значимо определяет ожидания израильтян относительно позиции государства в контексте  российско-украинского конфликта. Так, абсолютное большинство опрошенных (62%) с базовым уровнем образования утверждает, что Израиль никаким образом не должен участвовать в этой ситуации, в отличии от 17–29% считающих аналогичным образом в других группах, выделенных по этому признаку.  Напротив, во всех группах, кроме характеризующейся базовым образовательным уровнем, приоритет отдается позиции, согласно которой Израиль должен оказывать гуманитарную помощь Украине (так считают от 40 до 50% их представителей). В группе опрошенных с базовым образованием этот вариант ответа не выбрал никто. (Табл. 12)</vt:lpstr>
      <vt:lpstr>Выводы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Igor Kaminnyk</cp:lastModifiedBy>
  <cp:revision>329</cp:revision>
  <cp:lastPrinted>2023-04-30T04:30:10Z</cp:lastPrinted>
  <dcterms:created xsi:type="dcterms:W3CDTF">2023-04-14T14:00:16Z</dcterms:created>
  <dcterms:modified xsi:type="dcterms:W3CDTF">2023-05-09T05:30:28Z</dcterms:modified>
</cp:coreProperties>
</file>