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313" r:id="rId3"/>
    <p:sldId id="316" r:id="rId4"/>
    <p:sldId id="323" r:id="rId5"/>
    <p:sldId id="322" r:id="rId6"/>
    <p:sldId id="325" r:id="rId7"/>
    <p:sldId id="330" r:id="rId8"/>
    <p:sldId id="326" r:id="rId9"/>
    <p:sldId id="350" r:id="rId10"/>
    <p:sldId id="346" r:id="rId11"/>
    <p:sldId id="328" r:id="rId12"/>
  </p:sldIdLst>
  <p:sldSz cx="12192000" cy="6858000"/>
  <p:notesSz cx="6889750" cy="100218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60" d="100"/>
          <a:sy n="60" d="100"/>
        </p:scale>
        <p:origin x="8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156F2-AD93-499D-8505-4E5132A6202A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F55722-3FE5-470D-B68A-4D3ADAE43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542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970C7-64EB-4476-AE04-AAE3BB94E9F1}" type="datetime1">
              <a:rPr lang="ru-RU" smtClean="0"/>
              <a:t>14.08.2023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דור מוריה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79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CF8D2-FD6E-46E9-9170-7893EFFAA33A}" type="datetime1">
              <a:rPr lang="ru-RU" smtClean="0"/>
              <a:t>14.08.2023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דור מוריה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727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D5F47-C724-4EF1-8D64-F4E7D9949D8A}" type="datetime1">
              <a:rPr lang="ru-RU" smtClean="0"/>
              <a:t>14.08.2023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דור מוריה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26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7EEA8-A9D8-4DA2-B2CF-86A3864CFCA6}" type="datetime1">
              <a:rPr lang="ru-RU" smtClean="0"/>
              <a:t>14.08.2023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דור מוריה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71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6B59-911A-4C4A-B3A1-F8F2C93F08ED}" type="datetime1">
              <a:rPr lang="ru-RU" smtClean="0"/>
              <a:t>14.08.2023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דור מוריה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36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4A9BC-CCB8-4EA1-A4CF-3077E831C977}" type="datetime1">
              <a:rPr lang="ru-RU" smtClean="0"/>
              <a:t>14.08.2023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דור מוריה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76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75495-AC57-49EF-A7B5-CF44D38D710F}" type="datetime1">
              <a:rPr lang="ru-RU" smtClean="0"/>
              <a:t>14.08.2023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דור מוריה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0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4AE2-308E-45E7-835D-2EC20027711C}" type="datetime1">
              <a:rPr lang="ru-RU" smtClean="0"/>
              <a:t>14.08.2023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דור מוריה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33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C01B4-6AE4-47D0-B2C4-DA81579D26D0}" type="datetime1">
              <a:rPr lang="ru-RU" smtClean="0"/>
              <a:t>14.08.2023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דור מוריה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754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7D06F-6AE9-42C5-B04B-60F6144B86BD}" type="datetime1">
              <a:rPr lang="ru-RU" smtClean="0"/>
              <a:t>14.08.2023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דור מוריה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69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D5D43-EDE6-454B-9B19-9576EC976710}" type="datetime1">
              <a:rPr lang="ru-RU" smtClean="0"/>
              <a:t>14.08.2023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דור מוריה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169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7D16B-9DF3-471C-8561-A2C1E80AC006}" type="datetime1">
              <a:rPr lang="ru-RU" smtClean="0"/>
              <a:t>14.08.2023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e-IL"/>
              <a:t>דור מוריה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97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agar-mochot.co.il/" TargetMode="External"/><Relationship Id="rId2" Type="http://schemas.openxmlformats.org/officeDocument/2006/relationships/hyperlink" Target="https://dor-moriah.org.il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2613" y="3000652"/>
            <a:ext cx="10446773" cy="1932260"/>
          </a:xfrm>
        </p:spPr>
        <p:txBody>
          <a:bodyPr anchor="ctr">
            <a:normAutofit/>
          </a:bodyPr>
          <a:lstStyle/>
          <a:p>
            <a:r>
              <a:rPr lang="ru-RU" sz="2800" kern="1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Дискуссионная платформа</a:t>
            </a:r>
            <a:br>
              <a:rPr lang="ru-RU" sz="2800" kern="1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2800" kern="1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«Нейтралитет и согласие»:</a:t>
            </a:r>
            <a:br>
              <a:rPr lang="ru-RU" sz="2800" kern="1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2800" kern="1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взаимодействие с Кнессетом.</a:t>
            </a:r>
            <a:endParaRPr lang="ru-RU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54549639-80FB-EE46-B3FE-47E61F659D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5760" y="5450889"/>
            <a:ext cx="9168364" cy="683581"/>
          </a:xfrm>
        </p:spPr>
        <p:txBody>
          <a:bodyPr>
            <a:normAutofit/>
          </a:bodyPr>
          <a:lstStyle/>
          <a:p>
            <a:r>
              <a:rPr lang="ru-RU" sz="1600" dirty="0">
                <a:cs typeface="Calibri"/>
              </a:rPr>
              <a:t>Иерусалим</a:t>
            </a:r>
          </a:p>
          <a:p>
            <a:r>
              <a:rPr lang="ru-RU" sz="1600" dirty="0">
                <a:cs typeface="Calibri"/>
              </a:rPr>
              <a:t>09.08.2023</a:t>
            </a:r>
            <a:endParaRPr lang="ru-RU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2CF93F-1256-EEEA-D66D-8A95FBDD4712}"/>
              </a:ext>
            </a:extLst>
          </p:cNvPr>
          <p:cNvSpPr txBox="1"/>
          <p:nvPr/>
        </p:nvSpPr>
        <p:spPr>
          <a:xfrm>
            <a:off x="1981199" y="2070757"/>
            <a:ext cx="82296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рабочей встречи </a:t>
            </a:r>
          </a:p>
        </p:txBody>
      </p:sp>
      <p:pic>
        <p:nvPicPr>
          <p:cNvPr id="6" name="Рисунок 5" descr="Изображение выглядит как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326E4696-2829-9A37-7017-5A05E7FE38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7942" y="506843"/>
            <a:ext cx="1524000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651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E187D9-1B88-F689-5294-9CD719672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004"/>
            <a:ext cx="10515600" cy="474847"/>
          </a:xfrm>
        </p:spPr>
        <p:txBody>
          <a:bodyPr>
            <a:normAutofit/>
          </a:bodyPr>
          <a:lstStyle/>
          <a:p>
            <a:pPr algn="ctr"/>
            <a:r>
              <a:rPr lang="ru-RU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Демографические характеристики</a:t>
            </a:r>
            <a:endParaRPr lang="ru-RU" sz="240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E7D5655-BD06-C947-C6A8-66276222C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דור מוריה</a:t>
            </a: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818EBC6-6276-5A0C-5DC1-BE1367405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10</a:t>
            </a:fld>
            <a:endParaRPr lang="ru-RU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973D14A3-327D-EA93-10EA-E9D8F53787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024458"/>
              </p:ext>
            </p:extLst>
          </p:nvPr>
        </p:nvGraphicFramePr>
        <p:xfrm>
          <a:off x="838200" y="839972"/>
          <a:ext cx="2970027" cy="146304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161220">
                  <a:extLst>
                    <a:ext uri="{9D8B030D-6E8A-4147-A177-3AD203B41FA5}">
                      <a16:colId xmlns:a16="http://schemas.microsoft.com/office/drawing/2014/main" val="669631266"/>
                    </a:ext>
                  </a:extLst>
                </a:gridCol>
                <a:gridCol w="808807">
                  <a:extLst>
                    <a:ext uri="{9D8B030D-6E8A-4147-A177-3AD203B41FA5}">
                      <a16:colId xmlns:a16="http://schemas.microsoft.com/office/drawing/2014/main" val="436361422"/>
                    </a:ext>
                  </a:extLst>
                </a:gridCol>
              </a:tblGrid>
              <a:tr h="194945">
                <a:tc>
                  <a:txBody>
                    <a:bodyPr/>
                    <a:lstStyle/>
                    <a:p>
                      <a:pPr algn="ctr" rtl="0"/>
                      <a:r>
                        <a:rPr lang="ru-RU" sz="1600" kern="0" dirty="0">
                          <a:effectLst/>
                        </a:rPr>
                        <a:t>Возраст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600" kern="0">
                          <a:effectLst/>
                        </a:rPr>
                        <a:t>%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23991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kern="0" dirty="0">
                          <a:effectLst/>
                        </a:rPr>
                        <a:t>18-30</a:t>
                      </a:r>
                      <a:endParaRPr lang="ru-RU" sz="16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kern="0">
                          <a:effectLst/>
                        </a:rPr>
                        <a:t>27%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774375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kern="0" dirty="0">
                          <a:effectLst/>
                        </a:rPr>
                        <a:t>31-49</a:t>
                      </a:r>
                      <a:endParaRPr lang="ru-RU" sz="16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kern="0">
                          <a:effectLst/>
                        </a:rPr>
                        <a:t>38%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31307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kern="0" dirty="0">
                          <a:effectLst/>
                        </a:rPr>
                        <a:t>50-64</a:t>
                      </a:r>
                      <a:endParaRPr lang="ru-RU" sz="16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kern="0">
                          <a:effectLst/>
                        </a:rPr>
                        <a:t>21%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739450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kern="0" dirty="0">
                          <a:effectLst/>
                        </a:rPr>
                        <a:t>65+</a:t>
                      </a:r>
                      <a:endParaRPr lang="ru-RU" sz="16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kern="0">
                          <a:effectLst/>
                        </a:rPr>
                        <a:t>14%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484618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ru-RU" sz="1600" kern="0">
                          <a:effectLst/>
                        </a:rPr>
                        <a:t>Всего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kern="0" dirty="0">
                          <a:effectLst/>
                        </a:rPr>
                        <a:t>100%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0256777"/>
                  </a:ext>
                </a:extLst>
              </a:tr>
            </a:tbl>
          </a:graphicData>
        </a:graphic>
      </p:graphicFrame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EF17223F-905C-B046-3862-57B6214D93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267230"/>
              </p:ext>
            </p:extLst>
          </p:nvPr>
        </p:nvGraphicFramePr>
        <p:xfrm>
          <a:off x="4864666" y="839972"/>
          <a:ext cx="6783035" cy="195072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4978596">
                  <a:extLst>
                    <a:ext uri="{9D8B030D-6E8A-4147-A177-3AD203B41FA5}">
                      <a16:colId xmlns:a16="http://schemas.microsoft.com/office/drawing/2014/main" val="4098860500"/>
                    </a:ext>
                  </a:extLst>
                </a:gridCol>
                <a:gridCol w="1804439">
                  <a:extLst>
                    <a:ext uri="{9D8B030D-6E8A-4147-A177-3AD203B41FA5}">
                      <a16:colId xmlns:a16="http://schemas.microsoft.com/office/drawing/2014/main" val="2272546657"/>
                    </a:ext>
                  </a:extLst>
                </a:gridCol>
              </a:tblGrid>
              <a:tr h="194945">
                <a:tc>
                  <a:txBody>
                    <a:bodyPr/>
                    <a:lstStyle/>
                    <a:p>
                      <a:pPr algn="ctr" rtl="0"/>
                      <a:r>
                        <a:rPr lang="ru-RU" sz="1600" kern="0" dirty="0">
                          <a:effectLst/>
                        </a:rPr>
                        <a:t>Религиозность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600" kern="0">
                          <a:effectLst/>
                        </a:rPr>
                        <a:t>%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85249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0" kern="0" dirty="0">
                          <a:effectLst/>
                        </a:rPr>
                        <a:t>Еврей светский</a:t>
                      </a:r>
                      <a:endParaRPr lang="ru-RU" sz="16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kern="0">
                          <a:effectLst/>
                        </a:rPr>
                        <a:t>38%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436089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0" kern="0" dirty="0">
                          <a:effectLst/>
                        </a:rPr>
                        <a:t>Соблюдающий традиции</a:t>
                      </a:r>
                      <a:endParaRPr lang="ru-RU" sz="16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kern="0">
                          <a:effectLst/>
                        </a:rPr>
                        <a:t>28%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648758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kern="0" dirty="0" err="1">
                          <a:effectLst/>
                        </a:rPr>
                        <a:t>Еврейская</a:t>
                      </a:r>
                      <a:r>
                        <a:rPr lang="en-US" sz="1600" b="0" kern="0" dirty="0">
                          <a:effectLst/>
                        </a:rPr>
                        <a:t> - </a:t>
                      </a:r>
                      <a:r>
                        <a:rPr lang="en-US" sz="1600" b="0" kern="0" dirty="0" err="1">
                          <a:effectLst/>
                        </a:rPr>
                        <a:t>национально-религиозная</a:t>
                      </a:r>
                      <a:endParaRPr lang="ru-RU" sz="16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kern="0">
                          <a:effectLst/>
                        </a:rPr>
                        <a:t>9%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853070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kern="0" dirty="0" err="1">
                          <a:effectLst/>
                        </a:rPr>
                        <a:t>Еврей</a:t>
                      </a:r>
                      <a:r>
                        <a:rPr lang="en-US" sz="1600" b="0" kern="0" dirty="0">
                          <a:effectLst/>
                        </a:rPr>
                        <a:t> - </a:t>
                      </a:r>
                      <a:r>
                        <a:rPr lang="en-US" sz="1600" b="0" kern="0" dirty="0" err="1">
                          <a:effectLst/>
                        </a:rPr>
                        <a:t>ультраортодокс</a:t>
                      </a:r>
                      <a:r>
                        <a:rPr lang="en-US" sz="1600" b="0" kern="0" dirty="0">
                          <a:effectLst/>
                        </a:rPr>
                        <a:t>, </a:t>
                      </a:r>
                      <a:r>
                        <a:rPr lang="en-US" sz="1600" b="0" kern="0" dirty="0" err="1">
                          <a:effectLst/>
                        </a:rPr>
                        <a:t>ультраортодокс</a:t>
                      </a:r>
                      <a:endParaRPr lang="ru-RU" sz="16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kern="0">
                          <a:effectLst/>
                        </a:rPr>
                        <a:t>7%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8665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kern="0" dirty="0" err="1">
                          <a:effectLst/>
                        </a:rPr>
                        <a:t>Араб-христианин</a:t>
                      </a:r>
                      <a:r>
                        <a:rPr lang="en-US" sz="1600" b="0" kern="0" dirty="0">
                          <a:effectLst/>
                        </a:rPr>
                        <a:t>, </a:t>
                      </a:r>
                      <a:r>
                        <a:rPr lang="en-US" sz="1600" b="0" kern="0" dirty="0" err="1">
                          <a:effectLst/>
                        </a:rPr>
                        <a:t>мусульманин</a:t>
                      </a:r>
                      <a:r>
                        <a:rPr lang="en-US" sz="1600" b="0" kern="0" dirty="0">
                          <a:effectLst/>
                        </a:rPr>
                        <a:t>, </a:t>
                      </a:r>
                      <a:r>
                        <a:rPr lang="en-US" sz="1600" b="0" kern="0" dirty="0" err="1">
                          <a:effectLst/>
                        </a:rPr>
                        <a:t>др</a:t>
                      </a:r>
                      <a:r>
                        <a:rPr lang="en-US" sz="1600" b="0" kern="0" dirty="0">
                          <a:effectLst/>
                        </a:rPr>
                        <a:t>.</a:t>
                      </a:r>
                      <a:endParaRPr lang="ru-RU" sz="16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kern="0">
                          <a:effectLst/>
                        </a:rPr>
                        <a:t>17%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25748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kern="0" dirty="0" err="1">
                          <a:effectLst/>
                        </a:rPr>
                        <a:t>Другие</a:t>
                      </a:r>
                      <a:r>
                        <a:rPr lang="en-US" sz="1600" b="0" kern="0" dirty="0">
                          <a:effectLst/>
                        </a:rPr>
                        <a:t> </a:t>
                      </a:r>
                      <a:r>
                        <a:rPr lang="en-US" sz="1600" b="0" kern="0" dirty="0" err="1">
                          <a:effectLst/>
                        </a:rPr>
                        <a:t>ответы</a:t>
                      </a:r>
                      <a:endParaRPr lang="ru-RU" sz="16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kern="0">
                          <a:effectLst/>
                        </a:rPr>
                        <a:t>1%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469310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ru-RU" sz="1600" kern="0">
                          <a:effectLst/>
                        </a:rPr>
                        <a:t>Всего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kern="0" dirty="0">
                          <a:effectLst/>
                        </a:rPr>
                        <a:t>100%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8575000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9A8E29EA-B555-BB86-F1BC-2F7F84D26A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964733"/>
              </p:ext>
            </p:extLst>
          </p:nvPr>
        </p:nvGraphicFramePr>
        <p:xfrm>
          <a:off x="838200" y="4471537"/>
          <a:ext cx="3588760" cy="121920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791318">
                  <a:extLst>
                    <a:ext uri="{9D8B030D-6E8A-4147-A177-3AD203B41FA5}">
                      <a16:colId xmlns:a16="http://schemas.microsoft.com/office/drawing/2014/main" val="1224244545"/>
                    </a:ext>
                  </a:extLst>
                </a:gridCol>
                <a:gridCol w="797442">
                  <a:extLst>
                    <a:ext uri="{9D8B030D-6E8A-4147-A177-3AD203B41FA5}">
                      <a16:colId xmlns:a16="http://schemas.microsoft.com/office/drawing/2014/main" val="2808264063"/>
                    </a:ext>
                  </a:extLst>
                </a:gridCol>
              </a:tblGrid>
              <a:tr h="194945">
                <a:tc>
                  <a:txBody>
                    <a:bodyPr/>
                    <a:lstStyle/>
                    <a:p>
                      <a:pPr algn="ctr" rtl="1"/>
                      <a:r>
                        <a:rPr lang="ru-RU" sz="1600" kern="0">
                          <a:effectLst/>
                        </a:rPr>
                        <a:t>Страна рождения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600" kern="0">
                          <a:effectLst/>
                        </a:rPr>
                        <a:t>%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73826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0" kern="0">
                          <a:effectLst/>
                        </a:rPr>
                        <a:t>Израиль</a:t>
                      </a:r>
                      <a:endParaRPr lang="ru-RU" sz="1600" b="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kern="0">
                          <a:effectLst/>
                        </a:rPr>
                        <a:t>86%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269442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0" kern="0">
                          <a:effectLst/>
                        </a:rPr>
                        <a:t>СССР</a:t>
                      </a:r>
                      <a:endParaRPr lang="ru-RU" sz="1600" b="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kern="0">
                          <a:effectLst/>
                        </a:rPr>
                        <a:t>7%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411788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0" kern="0" dirty="0">
                          <a:effectLst/>
                        </a:rPr>
                        <a:t>Другая страна</a:t>
                      </a:r>
                      <a:endParaRPr lang="ru-RU" sz="16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kern="0">
                          <a:effectLst/>
                        </a:rPr>
                        <a:t>7%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863172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ru-RU" sz="1600" kern="0">
                          <a:effectLst/>
                        </a:rPr>
                        <a:t>Всего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kern="0" dirty="0">
                          <a:effectLst/>
                        </a:rPr>
                        <a:t>100%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4130662"/>
                  </a:ext>
                </a:extLst>
              </a:tr>
            </a:tbl>
          </a:graphicData>
        </a:graphic>
      </p:graphicFrame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901BCF1B-7992-8111-E047-AED51286A4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68090"/>
              </p:ext>
            </p:extLst>
          </p:nvPr>
        </p:nvGraphicFramePr>
        <p:xfrm>
          <a:off x="6808998" y="3249149"/>
          <a:ext cx="4272516" cy="195072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100626">
                  <a:extLst>
                    <a:ext uri="{9D8B030D-6E8A-4147-A177-3AD203B41FA5}">
                      <a16:colId xmlns:a16="http://schemas.microsoft.com/office/drawing/2014/main" val="2506896613"/>
                    </a:ext>
                  </a:extLst>
                </a:gridCol>
                <a:gridCol w="1171890">
                  <a:extLst>
                    <a:ext uri="{9D8B030D-6E8A-4147-A177-3AD203B41FA5}">
                      <a16:colId xmlns:a16="http://schemas.microsoft.com/office/drawing/2014/main" val="1579264791"/>
                    </a:ext>
                  </a:extLst>
                </a:gridCol>
              </a:tblGrid>
              <a:tr h="194945">
                <a:tc>
                  <a:txBody>
                    <a:bodyPr/>
                    <a:lstStyle/>
                    <a:p>
                      <a:pPr algn="ctr" rtl="0"/>
                      <a:r>
                        <a:rPr lang="ru-RU" sz="1600" kern="0" dirty="0">
                          <a:effectLst/>
                        </a:rPr>
                        <a:t>Политическая ориентация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600" kern="0">
                          <a:effectLst/>
                        </a:rPr>
                        <a:t>%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70928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0" kern="0" dirty="0" err="1">
                          <a:effectLst/>
                        </a:rPr>
                        <a:t>Ультрап</a:t>
                      </a:r>
                      <a:r>
                        <a:rPr lang="en-US" sz="1600" b="0" kern="0" dirty="0" err="1">
                          <a:effectLst/>
                        </a:rPr>
                        <a:t>рав</a:t>
                      </a:r>
                      <a:r>
                        <a:rPr lang="ru-RU" sz="1600" b="0" kern="0" dirty="0" err="1">
                          <a:effectLst/>
                        </a:rPr>
                        <a:t>ый</a:t>
                      </a:r>
                      <a:endParaRPr lang="ru-RU" sz="16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kern="0">
                          <a:effectLst/>
                        </a:rPr>
                        <a:t>32%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611018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0" kern="0" dirty="0">
                          <a:effectLst/>
                        </a:rPr>
                        <a:t>Правый</a:t>
                      </a:r>
                      <a:endParaRPr lang="ru-RU" sz="16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kern="0">
                          <a:effectLst/>
                        </a:rPr>
                        <a:t>22%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50558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kern="0" dirty="0" err="1">
                          <a:effectLst/>
                        </a:rPr>
                        <a:t>Центр</a:t>
                      </a:r>
                      <a:endParaRPr lang="ru-RU" sz="16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kern="0">
                          <a:effectLst/>
                        </a:rPr>
                        <a:t>20%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525320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0" kern="0" dirty="0">
                          <a:effectLst/>
                        </a:rPr>
                        <a:t>Левый</a:t>
                      </a:r>
                      <a:endParaRPr lang="ru-RU" sz="16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kern="0">
                          <a:effectLst/>
                        </a:rPr>
                        <a:t>10%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01119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0" kern="0" dirty="0">
                          <a:effectLst/>
                        </a:rPr>
                        <a:t>Ультралевый</a:t>
                      </a:r>
                      <a:endParaRPr lang="ru-RU" sz="16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kern="0">
                          <a:effectLst/>
                        </a:rPr>
                        <a:t>12%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605786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kern="0" dirty="0" err="1">
                          <a:effectLst/>
                        </a:rPr>
                        <a:t>Другие</a:t>
                      </a:r>
                      <a:r>
                        <a:rPr lang="en-US" sz="1600" b="0" kern="0" dirty="0">
                          <a:effectLst/>
                        </a:rPr>
                        <a:t> </a:t>
                      </a:r>
                      <a:r>
                        <a:rPr lang="en-US" sz="1600" b="0" kern="0" dirty="0" err="1">
                          <a:effectLst/>
                        </a:rPr>
                        <a:t>ответы</a:t>
                      </a:r>
                      <a:endParaRPr lang="ru-RU" sz="16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kern="0">
                          <a:effectLst/>
                        </a:rPr>
                        <a:t>4%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433858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ru-RU" sz="1600" kern="0">
                          <a:effectLst/>
                        </a:rPr>
                        <a:t>Всего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kern="0" dirty="0">
                          <a:effectLst/>
                        </a:rPr>
                        <a:t>100%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5490731"/>
                  </a:ext>
                </a:extLst>
              </a:tr>
            </a:tbl>
          </a:graphicData>
        </a:graphic>
      </p:graphicFrame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6FA66ECC-4DEE-B22E-661D-3AEBFFFBE7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466830"/>
              </p:ext>
            </p:extLst>
          </p:nvPr>
        </p:nvGraphicFramePr>
        <p:xfrm>
          <a:off x="838200" y="2777674"/>
          <a:ext cx="3065720" cy="121920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324360">
                  <a:extLst>
                    <a:ext uri="{9D8B030D-6E8A-4147-A177-3AD203B41FA5}">
                      <a16:colId xmlns:a16="http://schemas.microsoft.com/office/drawing/2014/main" val="1915085162"/>
                    </a:ext>
                  </a:extLst>
                </a:gridCol>
                <a:gridCol w="741360">
                  <a:extLst>
                    <a:ext uri="{9D8B030D-6E8A-4147-A177-3AD203B41FA5}">
                      <a16:colId xmlns:a16="http://schemas.microsoft.com/office/drawing/2014/main" val="3001086027"/>
                    </a:ext>
                  </a:extLst>
                </a:gridCol>
              </a:tblGrid>
              <a:tr h="194945">
                <a:tc>
                  <a:txBody>
                    <a:bodyPr/>
                    <a:lstStyle/>
                    <a:p>
                      <a:pPr algn="ctr" rtl="0"/>
                      <a:r>
                        <a:rPr lang="ru-RU" sz="1600" kern="0">
                          <a:effectLst/>
                        </a:rPr>
                        <a:t>Пол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600" kern="0">
                          <a:effectLst/>
                        </a:rPr>
                        <a:t>%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29547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kern="0">
                          <a:effectLst/>
                        </a:rPr>
                        <a:t>Мужчина</a:t>
                      </a:r>
                      <a:endParaRPr lang="ru-RU" sz="1600" b="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1600" kern="0">
                          <a:effectLst/>
                        </a:rPr>
                        <a:t>49%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546930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kern="0">
                          <a:effectLst/>
                        </a:rPr>
                        <a:t>Женщина</a:t>
                      </a:r>
                      <a:endParaRPr lang="ru-RU" sz="1600" b="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1600" kern="0">
                          <a:effectLst/>
                        </a:rPr>
                        <a:t>51%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943564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kern="0" dirty="0" err="1">
                          <a:effectLst/>
                        </a:rPr>
                        <a:t>Другое</a:t>
                      </a:r>
                      <a:endParaRPr lang="ru-RU" sz="1600" b="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1600" kern="0">
                          <a:effectLst/>
                        </a:rPr>
                        <a:t>0.1%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643084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ru-RU" sz="1600" kern="0">
                          <a:effectLst/>
                        </a:rPr>
                        <a:t>Всего</a:t>
                      </a:r>
                      <a:endParaRPr lang="ru-RU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1600" kern="0" dirty="0">
                          <a:effectLst/>
                        </a:rPr>
                        <a:t>100%</a:t>
                      </a:r>
                      <a:endParaRPr lang="ru-RU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8089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5518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ECA1E6-5303-B65F-5E50-0972EDC89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ru-RU" dirty="0"/>
            </a:br>
            <a:r>
              <a:rPr lang="ru-RU" b="1" dirty="0"/>
              <a:t>Спасибо за внимание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A0388AA-EEB6-4CB6-AF56-9691D9F16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דור מוריה</a:t>
            </a: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039B414-3B67-91F1-7505-7B409C431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11</a:t>
            </a:fld>
            <a:endParaRPr lang="ru-RU"/>
          </a:p>
        </p:txBody>
      </p:sp>
      <p:pic>
        <p:nvPicPr>
          <p:cNvPr id="6" name="Рисунок 5" descr="Изображение выглядит как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F3E3D48C-BA1C-F8E9-4014-6A622A9AAD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1958532"/>
            <a:ext cx="4027863" cy="344885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6C69162-480F-ADF4-AE76-D549BBA388D8}"/>
              </a:ext>
            </a:extLst>
          </p:cNvPr>
          <p:cNvSpPr txBox="1"/>
          <p:nvPr/>
        </p:nvSpPr>
        <p:spPr>
          <a:xfrm>
            <a:off x="3202554" y="5619923"/>
            <a:ext cx="609777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https://dor-moriah.org.il/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287041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7BF94946-85A0-65BE-3161-2FF401A41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080" y="1344612"/>
            <a:ext cx="10515600" cy="394647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457200">
              <a:buNone/>
            </a:pPr>
            <a:r>
              <a:rPr lang="ru-RU" sz="2000" dirty="0">
                <a:cs typeface="Calibri"/>
              </a:rPr>
              <a:t>Руководитель проекта «</a:t>
            </a:r>
            <a:r>
              <a:rPr lang="ru-RU" sz="2000" dirty="0" err="1">
                <a:cs typeface="Calibri"/>
              </a:rPr>
              <a:t>Хайфский</a:t>
            </a:r>
            <a:r>
              <a:rPr lang="ru-RU" sz="2000" dirty="0">
                <a:cs typeface="Calibri"/>
              </a:rPr>
              <a:t> формат» </a:t>
            </a:r>
            <a:r>
              <a:rPr lang="ru-RU" sz="2000" b="1" dirty="0">
                <a:cs typeface="Calibri"/>
              </a:rPr>
              <a:t>Игорь </a:t>
            </a:r>
            <a:r>
              <a:rPr lang="ru-RU" sz="2000" b="1" cap="all" dirty="0" err="1">
                <a:cs typeface="Calibri"/>
              </a:rPr>
              <a:t>Каминник</a:t>
            </a:r>
            <a:r>
              <a:rPr lang="ru-RU" sz="2000" dirty="0">
                <a:cs typeface="Calibri"/>
              </a:rPr>
              <a:t>, исполнительный директор НПО «Дор Мориа».</a:t>
            </a:r>
          </a:p>
          <a:p>
            <a:pPr marL="0" indent="457200" algn="just">
              <a:buNone/>
            </a:pPr>
            <a:r>
              <a:rPr lang="ru-RU" sz="2000" dirty="0">
                <a:cs typeface="Calibri"/>
              </a:rPr>
              <a:t>Руководитель исследовательской группы</a:t>
            </a:r>
            <a:r>
              <a:rPr lang="ru-RU" sz="2000" b="1" dirty="0">
                <a:cs typeface="Calibri"/>
              </a:rPr>
              <a:t> Лола КОЛПИНА</a:t>
            </a:r>
            <a:r>
              <a:rPr lang="ru-RU" sz="2000" dirty="0">
                <a:cs typeface="Calibri"/>
              </a:rPr>
              <a:t>, </a:t>
            </a:r>
            <a:r>
              <a:rPr lang="ru-RU" sz="1800" dirty="0">
                <a:effectLst/>
                <a:ea typeface="Calibri" panose="020F0502020204030204" pitchFamily="34" charset="0"/>
              </a:rPr>
              <a:t>PhD по социологии</a:t>
            </a:r>
            <a:r>
              <a:rPr lang="ru-RU" sz="2000" dirty="0">
                <a:cs typeface="Calibri"/>
              </a:rPr>
              <a:t>, научный сотрудник исследовательского центра при Хайфском университете, директор Международного аналитического центра по вопросам человеческого развития.</a:t>
            </a:r>
          </a:p>
          <a:p>
            <a:pPr marL="0" indent="457200" algn="just">
              <a:buNone/>
            </a:pPr>
            <a:r>
              <a:rPr lang="ru-RU" sz="2000" dirty="0">
                <a:cs typeface="Calibri"/>
              </a:rPr>
              <a:t>Директор по </a:t>
            </a:r>
            <a:r>
              <a:rPr lang="ru-RU" sz="2000" dirty="0" err="1">
                <a:cs typeface="Calibri"/>
              </a:rPr>
              <a:t>комуникациям</a:t>
            </a:r>
            <a:r>
              <a:rPr lang="ru-RU" sz="2000" dirty="0">
                <a:cs typeface="Calibri"/>
              </a:rPr>
              <a:t> НПО «Дор Мориа» </a:t>
            </a:r>
            <a:r>
              <a:rPr lang="ru-RU" sz="2000" b="1" dirty="0">
                <a:cs typeface="Calibri"/>
              </a:rPr>
              <a:t>Елена ШАФРАН</a:t>
            </a:r>
          </a:p>
          <a:p>
            <a:pPr marL="0" indent="457200" algn="just">
              <a:buNone/>
            </a:pPr>
            <a:r>
              <a:rPr lang="ru-RU" sz="2000" dirty="0">
                <a:cs typeface="Calibri"/>
              </a:rPr>
              <a:t>Технический директор по продвижению и инновациям </a:t>
            </a:r>
            <a:r>
              <a:rPr lang="ru-RU" sz="2000" b="1" dirty="0">
                <a:cs typeface="Calibri"/>
              </a:rPr>
              <a:t>Алексей СТЕПЕНСКИЙ</a:t>
            </a:r>
          </a:p>
          <a:p>
            <a:pPr marL="0" indent="457200" algn="just">
              <a:buNone/>
            </a:pPr>
            <a:r>
              <a:rPr lang="ru-RU" sz="2000" dirty="0">
                <a:cs typeface="Calibri"/>
              </a:rPr>
              <a:t>Соцопросы по заказу Международного аналитического центра  при НПО "Дор Мориа" (</a:t>
            </a:r>
            <a:r>
              <a:rPr lang="ru-RU" sz="2000" dirty="0">
                <a:cs typeface="Calibri"/>
                <a:hlinkClick r:id="rId2"/>
              </a:rPr>
              <a:t>https://dor-moriah.org.il/</a:t>
            </a:r>
            <a:r>
              <a:rPr lang="ru-RU" sz="2000" dirty="0">
                <a:cs typeface="Calibri"/>
              </a:rPr>
              <a:t>) проводит Социологический центр «</a:t>
            </a:r>
            <a:r>
              <a:rPr lang="ru-RU" sz="2000" b="1" dirty="0" err="1">
                <a:cs typeface="Calibri"/>
              </a:rPr>
              <a:t>מאגר</a:t>
            </a:r>
            <a:r>
              <a:rPr lang="ru-RU" sz="2000" b="1" dirty="0">
                <a:cs typeface="Calibri"/>
              </a:rPr>
              <a:t> </a:t>
            </a:r>
            <a:r>
              <a:rPr lang="ru-RU" sz="2000" b="1" dirty="0" err="1">
                <a:cs typeface="Calibri"/>
              </a:rPr>
              <a:t>מוחות</a:t>
            </a:r>
            <a:r>
              <a:rPr lang="ru-RU" sz="2000" dirty="0">
                <a:cs typeface="Calibri"/>
              </a:rPr>
              <a:t>» (</a:t>
            </a:r>
            <a:r>
              <a:rPr lang="ru-RU" sz="2000" dirty="0">
                <a:cs typeface="Calibri"/>
                <a:hlinkClick r:id="rId3"/>
              </a:rPr>
              <a:t>www.maagar-mochot.co.il</a:t>
            </a:r>
            <a:r>
              <a:rPr lang="ru-RU" sz="2000" dirty="0">
                <a:cs typeface="Calibri"/>
              </a:rPr>
              <a:t>)</a:t>
            </a:r>
          </a:p>
          <a:p>
            <a:endParaRPr lang="ru-RU" sz="1600" dirty="0">
              <a:cs typeface="Calibri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E3310B3-CC1B-60F5-64D9-FDDD6E2A8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9FD6AFA-0084-0882-AD5C-2775859AC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דור מוריה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365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AFDC04-A226-A684-1FAC-87DB192F6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087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Программа рабочей встречи</a:t>
            </a:r>
            <a:endParaRPr lang="en-US" sz="2000" dirty="0"/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1C9E1C66-6C7B-7CD7-D67A-B18191B431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6680375"/>
              </p:ext>
            </p:extLst>
          </p:nvPr>
        </p:nvGraphicFramePr>
        <p:xfrm>
          <a:off x="838200" y="1232285"/>
          <a:ext cx="10515600" cy="4306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3159">
                  <a:extLst>
                    <a:ext uri="{9D8B030D-6E8A-4147-A177-3AD203B41FA5}">
                      <a16:colId xmlns:a16="http://schemas.microsoft.com/office/drawing/2014/main" val="4005111574"/>
                    </a:ext>
                  </a:extLst>
                </a:gridCol>
                <a:gridCol w="8912441">
                  <a:extLst>
                    <a:ext uri="{9D8B030D-6E8A-4147-A177-3AD203B41FA5}">
                      <a16:colId xmlns:a16="http://schemas.microsoft.com/office/drawing/2014/main" val="18089878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819078"/>
                  </a:ext>
                </a:extLst>
              </a:tr>
              <a:tr h="53174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ru-RU" dirty="0"/>
                        <a:t>1</a:t>
                      </a:r>
                      <a:r>
                        <a:rPr lang="en-US" dirty="0"/>
                        <a:t>:</a:t>
                      </a:r>
                      <a:r>
                        <a:rPr lang="ru-RU" dirty="0"/>
                        <a:t>3</a:t>
                      </a:r>
                      <a:r>
                        <a:rPr lang="en-US" dirty="0"/>
                        <a:t>0-1</a:t>
                      </a:r>
                      <a:r>
                        <a:rPr lang="ru-RU" dirty="0"/>
                        <a:t>1</a:t>
                      </a:r>
                      <a:r>
                        <a:rPr lang="en-US" dirty="0"/>
                        <a:t>:</a:t>
                      </a:r>
                      <a:r>
                        <a:rPr lang="ru-RU" dirty="0"/>
                        <a:t>45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Знакомство. Обсуждение повестки дня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6244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ru-RU" dirty="0"/>
                        <a:t>1</a:t>
                      </a:r>
                      <a:r>
                        <a:rPr lang="en-US" dirty="0"/>
                        <a:t>:</a:t>
                      </a:r>
                      <a:r>
                        <a:rPr lang="ru-RU" dirty="0"/>
                        <a:t>45</a:t>
                      </a:r>
                      <a:r>
                        <a:rPr lang="en-US" dirty="0"/>
                        <a:t>-1</a:t>
                      </a:r>
                      <a:r>
                        <a:rPr lang="ru-RU" dirty="0"/>
                        <a:t>2</a:t>
                      </a:r>
                      <a:r>
                        <a:rPr lang="en-US" dirty="0"/>
                        <a:t>:</a:t>
                      </a:r>
                      <a:r>
                        <a:rPr lang="ru-RU" dirty="0"/>
                        <a:t>20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Краткое описание деятельности «Дор Мориа»: проекты, исследования, мероприятия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847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ru-RU" dirty="0"/>
                        <a:t>2</a:t>
                      </a:r>
                      <a:r>
                        <a:rPr lang="en-US" dirty="0"/>
                        <a:t>:</a:t>
                      </a:r>
                      <a:r>
                        <a:rPr lang="ru-RU" dirty="0"/>
                        <a:t>20</a:t>
                      </a:r>
                      <a:r>
                        <a:rPr lang="en-US" dirty="0"/>
                        <a:t>-1</a:t>
                      </a:r>
                      <a:r>
                        <a:rPr lang="ru-RU" dirty="0"/>
                        <a:t>2</a:t>
                      </a:r>
                      <a:r>
                        <a:rPr lang="en-US" dirty="0"/>
                        <a:t>:3</a:t>
                      </a:r>
                      <a:r>
                        <a:rPr lang="ru-RU" dirty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Дискуссионная платформа блогеров «Нейтралитет и согласие»: перспективы информационного влияния.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7653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ru-RU" dirty="0"/>
                        <a:t>2</a:t>
                      </a:r>
                      <a:r>
                        <a:rPr lang="en-US" dirty="0"/>
                        <a:t>:3</a:t>
                      </a:r>
                      <a:r>
                        <a:rPr lang="ru-RU" dirty="0"/>
                        <a:t>5</a:t>
                      </a:r>
                      <a:r>
                        <a:rPr lang="en-US" dirty="0"/>
                        <a:t>-1</a:t>
                      </a:r>
                      <a:r>
                        <a:rPr lang="ru-RU" dirty="0"/>
                        <a:t>3</a:t>
                      </a:r>
                      <a:r>
                        <a:rPr lang="en-US" dirty="0"/>
                        <a:t>:</a:t>
                      </a:r>
                      <a:r>
                        <a:rPr lang="ru-RU" dirty="0"/>
                        <a:t>00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Исследования, как информационный продукт: результаты, обсуждения, освещения.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6020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ru-RU" dirty="0"/>
                        <a:t>3</a:t>
                      </a:r>
                      <a:r>
                        <a:rPr lang="en-US" dirty="0"/>
                        <a:t>:</a:t>
                      </a:r>
                      <a:r>
                        <a:rPr lang="ru-RU" dirty="0"/>
                        <a:t>00</a:t>
                      </a:r>
                      <a:r>
                        <a:rPr lang="en-US" dirty="0"/>
                        <a:t>-1</a:t>
                      </a:r>
                      <a:r>
                        <a:rPr lang="ru-RU" dirty="0"/>
                        <a:t>3</a:t>
                      </a:r>
                      <a:r>
                        <a:rPr lang="en-US" dirty="0"/>
                        <a:t>:</a:t>
                      </a:r>
                      <a:r>
                        <a:rPr lang="ru-RU" dirty="0"/>
                        <a:t>15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Перерыв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369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ru-RU" dirty="0"/>
                        <a:t>3</a:t>
                      </a:r>
                      <a:r>
                        <a:rPr lang="en-US" dirty="0"/>
                        <a:t>:</a:t>
                      </a:r>
                      <a:r>
                        <a:rPr lang="ru-RU" dirty="0"/>
                        <a:t>15</a:t>
                      </a:r>
                      <a:r>
                        <a:rPr lang="en-US" dirty="0"/>
                        <a:t>-1</a:t>
                      </a:r>
                      <a:r>
                        <a:rPr lang="ru-RU" dirty="0"/>
                        <a:t>3</a:t>
                      </a:r>
                      <a:r>
                        <a:rPr lang="en-US" dirty="0"/>
                        <a:t>:</a:t>
                      </a:r>
                      <a:r>
                        <a:rPr lang="ru-RU" dirty="0"/>
                        <a:t>3</a:t>
                      </a:r>
                      <a:r>
                        <a:rPr lang="en-US" dirty="0"/>
                        <a:t>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«Что могут сделать блогеры для того, чтобы снизить социальное противостояние внутри израильского общества»: стратегии развития.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748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ru-RU" dirty="0"/>
                        <a:t>3:3</a:t>
                      </a:r>
                      <a:r>
                        <a:rPr lang="en-US" dirty="0"/>
                        <a:t>0-1</a:t>
                      </a:r>
                      <a:r>
                        <a:rPr lang="ru-RU" dirty="0"/>
                        <a:t>3:</a:t>
                      </a:r>
                      <a:r>
                        <a:rPr lang="en-US" dirty="0"/>
                        <a:t>45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«Влияние на принятие политических решений. Платформа блогеров и Кнессет».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7130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r>
                        <a:rPr lang="ru-RU" dirty="0"/>
                        <a:t>3</a:t>
                      </a:r>
                      <a:r>
                        <a:rPr lang="en-US" dirty="0"/>
                        <a:t>:45-1</a:t>
                      </a:r>
                      <a:r>
                        <a:rPr lang="ru-RU" dirty="0"/>
                        <a:t>4</a:t>
                      </a:r>
                      <a:r>
                        <a:rPr lang="en-US" dirty="0"/>
                        <a:t>:</a:t>
                      </a:r>
                      <a:r>
                        <a:rPr lang="ru-RU" dirty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Подведение итогов заседания и презентация планов деятельности ассоциации «Дор Мориа»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3817320"/>
                  </a:ext>
                </a:extLst>
              </a:tr>
            </a:tbl>
          </a:graphicData>
        </a:graphic>
      </p:graphicFrame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6CC1885-407B-0C00-58E2-5EA4227A9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דור מוריה</a:t>
            </a: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32A7D9A-50F8-44E4-BCAF-D3DA15180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83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9EBAB4-412F-9AC8-2552-1585B4AF2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167" y="31897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Экспертный опрос</a:t>
            </a:r>
            <a:br>
              <a:rPr lang="ru-RU" sz="2800" b="1" dirty="0"/>
            </a:br>
            <a:r>
              <a:rPr lang="ru-RU" sz="2800" b="1" dirty="0"/>
              <a:t>«Нейтралитет современного Израиля: </a:t>
            </a:r>
            <a:br>
              <a:rPr lang="ru-RU" sz="2800" b="1" dirty="0"/>
            </a:br>
            <a:r>
              <a:rPr lang="ru-RU" sz="2800" b="1" dirty="0"/>
              <a:t>актуальность и перспективы исследования»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7BE444-DE5B-F2E1-4CE8-076593721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fontScale="92500" lnSpcReduction="10000"/>
          </a:bodyPr>
          <a:lstStyle/>
          <a:p>
            <a:pPr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19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Экспертный опрос проводился в июле 2023 года в рамках социологического исследования, которое состоит из экспертного интервьюирования и массового социологического опроса. </a:t>
            </a:r>
          </a:p>
          <a:p>
            <a:pPr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ru-RU" sz="19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В рамках экспертного опроса были проинтервьюированы эксперты, в роли которых выступили - политологи из Украины (1), России (1) и Израиля (4).</a:t>
            </a:r>
          </a:p>
          <a:p>
            <a:pPr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ru-RU" sz="1900" kern="1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900" b="1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Нами были сформулированы следующие исследовательские задачи:</a:t>
            </a:r>
          </a:p>
          <a:p>
            <a:pPr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9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1. Определить контексты, в которых имеет смысл поднимать вопрос нейтралитета Израиля</a:t>
            </a:r>
          </a:p>
          <a:p>
            <a:pPr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9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2. Выяснить, насколько в общественно-политическом дискурсе актуальна тема нейтралитета, и, если актуальна, то в каких областях? </a:t>
            </a:r>
          </a:p>
          <a:p>
            <a:pPr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9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3 Если есть политические проблемы, в рамках решения которых является целесообразным Израилю занять позицию нейтралитета, то уточнить, </a:t>
            </a:r>
          </a:p>
          <a:p>
            <a:pPr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9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а) что для этого нужно, </a:t>
            </a:r>
          </a:p>
          <a:p>
            <a:pPr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9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б) что, на сегодняшний день, является основными преградами продвижению этой позиции и </a:t>
            </a:r>
          </a:p>
          <a:p>
            <a:pPr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9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в) какие плюсы сулит Израилю достижение такого положения.</a:t>
            </a:r>
          </a:p>
          <a:p>
            <a:pPr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9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4. Какие силы с большой долей вероятности могут а) поддержать эту позицию и б) выступить против нее.</a:t>
            </a:r>
          </a:p>
          <a:p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9525712-CFB0-4295-86CA-5B4E0F157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דור מוריה</a:t>
            </a: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F8E8D3C-E373-A38A-AE5A-EB2BEC371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244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CC1CE6-413D-1A1C-A607-786B89205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0400"/>
            <a:ext cx="10515600" cy="1460500"/>
          </a:xfrm>
        </p:spPr>
        <p:txBody>
          <a:bodyPr>
            <a:noAutofit/>
          </a:bodyPr>
          <a:lstStyle/>
          <a:p>
            <a:pPr indent="361950">
              <a:lnSpc>
                <a:spcPct val="107000"/>
              </a:lnSpc>
              <a:spcAft>
                <a:spcPts val="800"/>
              </a:spcAft>
            </a:pPr>
            <a:r>
              <a:rPr lang="ru-RU" sz="1800" i="1" kern="1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В рамках исследования проводился анализ актуальности и перспектив изучения проблемы нейтралитета Израиля:</a:t>
            </a:r>
            <a:br>
              <a:rPr lang="ru-RU" sz="1800" kern="1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800" kern="1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а) уточнения степени актуальности и востребованности темы нейтралитета в экспертной среде;</a:t>
            </a:r>
            <a:br>
              <a:rPr lang="ru-RU" sz="1800" kern="1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1800" kern="1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б) выявления ее наиболее актуальных и перспективных аспектов для последующего исследования; среди которых, безусловно, будет так же спецификация «израильского нейтралитета»</a:t>
            </a:r>
            <a:endParaRPr lang="ru-RU" sz="1800" b="1" dirty="0"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33C352-F686-B2FD-3E70-471845A74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080" y="2689225"/>
            <a:ext cx="10515600" cy="3508375"/>
          </a:xfrm>
        </p:spPr>
        <p:txBody>
          <a:bodyPr>
            <a:normAutofit fontScale="92500"/>
          </a:bodyPr>
          <a:lstStyle/>
          <a:p>
            <a:pPr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19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ru-RU" sz="1900" b="1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Основные выводы:</a:t>
            </a:r>
            <a:endParaRPr lang="ru-RU" sz="1900" kern="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ru-RU" sz="19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Тема нейтралитета является часто упоминаемой в общественно-политическом дискурсе Израиля.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ru-RU" sz="19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Тема нейтралитета сопровождается развитием темы миротворчества и гуманитарной помощи.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ru-RU" sz="1900" kern="100" dirty="0">
                <a:ea typeface="Calibri" panose="020F0502020204030204" pitchFamily="34" charset="0"/>
                <a:cs typeface="Arial" panose="020B0604020202020204" pitchFamily="34" charset="0"/>
              </a:rPr>
              <a:t>Достаточно часто тему н</a:t>
            </a:r>
            <a:r>
              <a:rPr lang="ru-RU" sz="19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ейтралитета связывают с темой способности государства вести независимую политику. В связи с близостью проблематики суверенитета государства и его возможности выбирать наиболее выгодную для себя позицию, часто нейтралитет путают с </a:t>
            </a:r>
            <a:r>
              <a:rPr lang="en-US" sz="1900" b="0" i="0" dirty="0">
                <a:solidFill>
                  <a:srgbClr val="202122"/>
                </a:solidFill>
                <a:effectLst/>
              </a:rPr>
              <a:t>Realpolitik</a:t>
            </a:r>
            <a:r>
              <a:rPr lang="ru-RU" sz="19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9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Вопрос фиксации позиции нейтралитета как государственной политики в нормативных или стратегических документах, требует дополнительного изучения.</a:t>
            </a:r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8F62DB3-D359-9939-33A5-AAFB277E0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דור מוריה</a:t>
            </a: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7C03338-2B4A-111E-FB0A-31E83D911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304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66B5FDE-530E-C90F-0D9B-E349EF122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321" y="361507"/>
            <a:ext cx="10940901" cy="5815456"/>
          </a:xfrm>
        </p:spPr>
        <p:txBody>
          <a:bodyPr>
            <a:normAutofit/>
          </a:bodyPr>
          <a:lstStyle/>
          <a:p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«Конфликт в Украине не интересует израильского обывателя.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Тему нейтралитета постоянно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провоцируют украинские официальные лица и проукраинские силы в Израиле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Кроме того, американские СМИ и официальные лица постоянно требуют от Израиля отказа от политики нейтралитета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».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Если мы говорим о повестке дня более профессиональной - политической, геополитической, стратегической и так далее, то, естественно, этот конфликт не ограничивается только Украиной,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разработка методов взаимодействия с ним — это очень важная тема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Нейтралитет Швейцарии, был востребован особенно в 20 веке, в период мировых войн. Благодаря ему Швейцария стала независимым финансовым центром»</a:t>
            </a:r>
            <a:endParaRPr lang="ru-RU" sz="18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таком мире, в котором страны гораздо более взаимосвязаны, полезность нейтралитета, как заявленной внешней политики, не столь очевидна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Однако политика нейтралитета, даже не заявленная в официальных документах, дает свои преимущества в нынешней геополитической ситуации</a:t>
            </a:r>
          </a:p>
          <a:p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 мировой геополитической карте, страны стараются выбирать прагматичную позицию, что требует постоянного лавирования между политическими нормами и политическими интересами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Фиксация в нормативных или стратегических документах позиции нейтралитета, может снизить возможности для маневра</a:t>
            </a:r>
          </a:p>
          <a:p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Недостаток суверенитета не позволяет говорить о нейтралитете в полном объёме. Стоит рассматривать вопрос нейтралитета применительно к каждому конкретному случаю</a:t>
            </a:r>
          </a:p>
          <a:p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Например, в каком-то вопросе кажется, что нельзя занять нейтральную позицию. Придётся учитывать вопрос геополитического выбора. И тут следует учесть спектр возможности принятия решений у не полностью суверенных государств. А таких- абсолютное большинство</a:t>
            </a:r>
            <a:endParaRPr lang="ru-RU" sz="180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EEB140D-5C76-36F1-F0C2-E0E544626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דור מוריה</a:t>
            </a: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1C76564-E2D3-75F5-4EE2-50958F5AC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777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457C4F-C7C7-EFB5-6D5C-78665699C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0027"/>
          </a:xfrm>
        </p:spPr>
        <p:txBody>
          <a:bodyPr>
            <a:normAutofit/>
          </a:bodyPr>
          <a:lstStyle/>
          <a:p>
            <a:pPr algn="ctr"/>
            <a:r>
              <a:rPr lang="ru-RU" sz="2400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Массовый опрос. Общие результаты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46798A-AF31-9845-6249-EA01041C8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5158" y="1437667"/>
            <a:ext cx="10515600" cy="510995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• Конфликт и война между Россией и Украиной затрагивают Государство Израиль лишь в ограниченной степени. Большинство утверждает, что эффекта нет (52%–56%), и другие считают, что негативный эффект перевешивает позитивный.</a:t>
            </a:r>
          </a:p>
          <a:p>
            <a:pPr marL="0" indent="0" algn="just">
              <a:buNone/>
            </a:pP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• Подавляющее большинство израильтян (в среднем 54%) считает, что конфликт между Россией и Украиной не влияет ни на внешнюю и внутреннюю ситуацию Государства Израиль. Менее трети убеждены, что так или иначе влияет, но преимущественно отрицательно. Наибольшее негативное влияние он оказывает на международный статус Израиля и социальную ситуацию в стране. О положительном влиянии конфликта сообщает максимум 13%, связывая такое влияние с военной безопасностью Израиля.</a:t>
            </a:r>
          </a:p>
          <a:p>
            <a:pPr marL="0" indent="0" algn="just">
              <a:buNone/>
            </a:pP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986F363-BE1B-2F31-E58B-BAA49F402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דור מוריה</a:t>
            </a: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88A3F71-414D-A043-222F-68FDE1948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019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5AC27A4-0E4B-01F7-F001-B67F11E5C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דור מוריה</a:t>
            </a: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780A30D-FE7B-F688-E42A-6F063EBE5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8</a:t>
            </a:fld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4E2A29-A2E1-54E7-A8E2-DAE3C718EA12}"/>
              </a:ext>
            </a:extLst>
          </p:cNvPr>
          <p:cNvSpPr txBox="1"/>
          <p:nvPr/>
        </p:nvSpPr>
        <p:spPr>
          <a:xfrm>
            <a:off x="736304" y="1314378"/>
            <a:ext cx="10719391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ru-RU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Области, в которых Израиль активно участвует в международных конфликтах:</a:t>
            </a:r>
          </a:p>
          <a:p>
            <a:pPr marL="457200" lvl="1" indent="0">
              <a:buNone/>
            </a:pPr>
            <a:r>
              <a:rPr lang="ru-RU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Прием иммигрантов/иммигрантов (75%)</a:t>
            </a:r>
          </a:p>
          <a:p>
            <a:pPr marL="457200" lvl="1" indent="0">
              <a:buNone/>
            </a:pPr>
            <a:r>
              <a:rPr lang="ru-RU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Гуманитарная помощь (70%)</a:t>
            </a:r>
          </a:p>
          <a:p>
            <a:pPr marL="457200" lvl="1" indent="0">
              <a:buNone/>
            </a:pPr>
            <a:r>
              <a:rPr lang="ru-RU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Политическое убежище для беженцев (55%)</a:t>
            </a:r>
          </a:p>
          <a:p>
            <a:pPr marL="0" indent="0" algn="just">
              <a:buNone/>
            </a:pPr>
            <a:r>
              <a:rPr lang="ru-RU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• Основные риски вовлечения Израиля в конфликт между Россией и Украиной: конфликт и ущерб отношениям с Россией (54%).</a:t>
            </a:r>
          </a:p>
          <a:p>
            <a:pPr marL="0" indent="0">
              <a:buNone/>
            </a:pPr>
            <a:r>
              <a:rPr lang="ru-RU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• У израильской общественности нет четкой позиции по вопросу о том, должен или не должен Израиль быть нейтральной страной в отношении военных конфликтов, происходящих в других странах, ответ может быть обусловлен очень общим характером вопроса.</a:t>
            </a:r>
          </a:p>
          <a:p>
            <a:pPr marL="0" indent="0" algn="just">
              <a:buNone/>
            </a:pPr>
            <a:r>
              <a:rPr lang="ru-RU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Большинство считает, что Израиль не придерживается нейтральной политики ни в одном из представленных конфликтов. Около трети считают, что Израиль проводит нейтральную политику.</a:t>
            </a:r>
          </a:p>
          <a:p>
            <a:pPr marL="0" indent="0" algn="just">
              <a:buNone/>
            </a:pPr>
            <a:r>
              <a:rPr lang="ru-RU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Большинство считает, что Израиль должен сохранять нейтралитет в международных конфликтах, чтобы поддерживать свои отношения с другими странами и проводить независимую политику.</a:t>
            </a:r>
            <a:endParaRPr lang="ru-RU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B0EA90-32BA-C4FC-6727-59091CB28929}"/>
              </a:ext>
            </a:extLst>
          </p:cNvPr>
          <p:cNvSpPr txBox="1"/>
          <p:nvPr/>
        </p:nvSpPr>
        <p:spPr>
          <a:xfrm>
            <a:off x="2714846" y="649975"/>
            <a:ext cx="60977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ru-RU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Общие результаты</a:t>
            </a:r>
            <a:endParaRPr lang="ru-RU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909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9106994-5626-9FC9-4220-DDF0AFFF9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4777"/>
            <a:ext cx="10515600" cy="5478943"/>
          </a:xfrm>
        </p:spPr>
        <p:txBody>
          <a:bodyPr>
            <a:noAutofit/>
          </a:bodyPr>
          <a:lstStyle/>
          <a:p>
            <a:pPr algn="just"/>
            <a:r>
              <a:rPr lang="ru-RU" sz="1600" kern="1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Абсолютное большинство израильтян убеждено, что Израиль принимает участие в ситуации, существующей вокруг российско-украинского вооруженного конфликта, оказывая населению гуманитарную помощь (70%) и - предоставляя убежище для беженцев (75%). </a:t>
            </a:r>
            <a:endParaRPr lang="ru-RU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kern="1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Доля опрошенных, считающих, что Израиль не оказывает ни одной из сторон военной поддержки (31%), доля тех, кто затруднился ответить на этот вопрос (45%). </a:t>
            </a:r>
            <a:endParaRPr lang="ru-RU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kern="1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Основной риск от вовлечения Израиля в ситуацию вокруг российско-украинского конфликта абсолютное большинство граждан (54%) связывает с ухудшением отношений с Россией. Все остальные риски израильтяне не считают значимыми. </a:t>
            </a:r>
            <a:endParaRPr lang="ru-RU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kern="1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78% израильтян считают, что Израиль должен быть нейтральной страной в отношении военных конфликтов, происходящих в других странах, и может быть нейтральным в зависимости от конфликта. 55 % опрошенных считают, что Израиль полностью или частично готов принять курс на стремление к миру в рамках своей внешней политики. </a:t>
            </a:r>
            <a:endParaRPr lang="ru-RU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kern="1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54 % считают, что государство Израиль должно сохранять нейтралитет в международных конфликтах, чтобы поддерживать свои отношения с другими странами и проводить независимую политику. </a:t>
            </a:r>
            <a:endParaRPr lang="ru-RU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kern="1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42% опрошенных считают, что Израиль отказывается поставлять оружие странам, находящимся в состоянии военного конфликта, с целью соблюдения нейтралитета. </a:t>
            </a:r>
            <a:endParaRPr lang="ru-RU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kern="1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34 % считают, что Израиль достаточно использует гуманитарную помощь, чтобы уменьшить ущерб мирному населению во время международных конфликтов. </a:t>
            </a:r>
            <a:endParaRPr lang="ru-RU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kern="1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29% считает, что более-менее достаточно и только 17% считают, что Израиль недостаточно предоставляет гуманитарную помощь в зонах конфликтов.</a:t>
            </a:r>
            <a:endParaRPr lang="ru-RU" sz="160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34FBFAC-EB31-B92A-5C70-5C65FBD72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/>
              <a:t>דור מוריה</a:t>
            </a: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767D124-1E78-189D-0BD2-42BD4BAC3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1819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9985</TotalTime>
  <Words>1485</Words>
  <Application>Microsoft Office PowerPoint</Application>
  <PresentationFormat>Широкоэкранный</PresentationFormat>
  <Paragraphs>159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Дискуссионная платформа «Нейтралитет и согласие»: взаимодействие с Кнессетом.</vt:lpstr>
      <vt:lpstr>Презентация PowerPoint</vt:lpstr>
      <vt:lpstr>Программа рабочей встречи</vt:lpstr>
      <vt:lpstr>Экспертный опрос «Нейтралитет современного Израиля:  актуальность и перспективы исследования»</vt:lpstr>
      <vt:lpstr>В рамках исследования проводился анализ актуальности и перспектив изучения проблемы нейтралитета Израиля:  а) уточнения степени актуальности и востребованности темы нейтралитета в экспертной среде;  б) выявления ее наиболее актуальных и перспективных аспектов для последующего исследования; среди которых, безусловно, будет так же спецификация «израильского нейтралитета»</vt:lpstr>
      <vt:lpstr>Презентация PowerPoint</vt:lpstr>
      <vt:lpstr>Массовый опрос. Общие результаты</vt:lpstr>
      <vt:lpstr>Презентация PowerPoint</vt:lpstr>
      <vt:lpstr>Презентация PowerPoint</vt:lpstr>
      <vt:lpstr>Демографические характеристики</vt:lpstr>
      <vt:lpstr> 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Igor Kaminnyk</cp:lastModifiedBy>
  <cp:revision>350</cp:revision>
  <cp:lastPrinted>2023-04-30T04:30:10Z</cp:lastPrinted>
  <dcterms:created xsi:type="dcterms:W3CDTF">2023-04-14T14:00:16Z</dcterms:created>
  <dcterms:modified xsi:type="dcterms:W3CDTF">2023-08-14T05:00:30Z</dcterms:modified>
</cp:coreProperties>
</file>